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Didact Gothic"/>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62">
          <p15:clr>
            <a:srgbClr val="A4A3A4"/>
          </p15:clr>
        </p15:guide>
        <p15:guide id="2" pos="2880">
          <p15:clr>
            <a:srgbClr val="A4A3A4"/>
          </p15:clr>
        </p15:guide>
        <p15:guide id="3" orient="horz" pos="15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62" orient="horz"/>
        <p:guide pos="2880"/>
        <p:guide pos="1584"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DidactGothic-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 name="Shape 49"/>
        <p:cNvGrpSpPr/>
        <p:nvPr/>
      </p:nvGrpSpPr>
      <p:grpSpPr>
        <a:xfrm>
          <a:off x="0" y="0"/>
          <a:ext cx="0" cy="0"/>
          <a:chOff x="0" y="0"/>
          <a:chExt cx="0" cy="0"/>
        </a:xfrm>
      </p:grpSpPr>
      <p:sp>
        <p:nvSpPr>
          <p:cNvPr id="50" name="Google Shape;50;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 name="Google Shape;51;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7d05a5dc2_1_1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7d05a5dc2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45d4fc8a34_0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5d4fc8a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rPr>
              <a:t>So, what did we do since TMS? (There is more text on this slide to highlight that we actually did quite a lot. Don’t go too much into detail.)</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spcBef>
                <a:spcPts val="0"/>
              </a:spcBef>
              <a:spcAft>
                <a:spcPts val="0"/>
              </a:spcAft>
              <a:buNone/>
            </a:pPr>
            <a:r>
              <a:rPr lang="en" u="sng">
                <a:solidFill>
                  <a:srgbClr val="222222"/>
                </a:solidFill>
              </a:rPr>
              <a:t>Technical feasibility proved:</a:t>
            </a:r>
            <a:r>
              <a:rPr lang="en">
                <a:solidFill>
                  <a:srgbClr val="222222"/>
                </a:solidFill>
              </a:rPr>
              <a:t> Natural language processing (NLP) is for extracting meaning and intents from sentences. NLP works fine. Speech to text translation works generally okay. From the recording with very loud background noise it was able to extract general parts of the sentences. Proper names are a bit more complicated but there is a Microsoft service for this: With Microsoft Azure’s cognitive services customized language models for industry expressions and acoustic models for background noise reduction can be trained for which we need more audio recordings from industry sites.</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spcBef>
                <a:spcPts val="0"/>
              </a:spcBef>
              <a:spcAft>
                <a:spcPts val="0"/>
              </a:spcAft>
              <a:buNone/>
            </a:pPr>
            <a:r>
              <a:rPr lang="en" u="sng">
                <a:solidFill>
                  <a:srgbClr val="222222"/>
                </a:solidFill>
              </a:rPr>
              <a:t>SEs interest validated:</a:t>
            </a:r>
            <a:r>
              <a:rPr lang="en">
                <a:solidFill>
                  <a:srgbClr val="222222"/>
                </a:solidFill>
              </a:rPr>
              <a:t> We took our TMS prototype and showed it to SEs resulting in a validated interest from the SEs site. We asked the SEs how they currently do it and with this information we built our second, way more advanced prototype. We tried workarounds via SMS, Email and Google forms which all proved there is a better way and the SEs are open for it.</a:t>
            </a:r>
            <a:endParaRPr>
              <a:solidFill>
                <a:srgbClr val="222222"/>
              </a:solidFill>
            </a:endParaRPr>
          </a:p>
          <a:p>
            <a:pPr indent="0" lvl="0" marL="0" rtl="0" algn="l">
              <a:spcBef>
                <a:spcPts val="0"/>
              </a:spcBef>
              <a:spcAft>
                <a:spcPts val="0"/>
              </a:spcAft>
              <a:buNone/>
            </a:pPr>
            <a:r>
              <a:t/>
            </a:r>
            <a:endParaRPr>
              <a:solidFill>
                <a:srgbClr val="222222"/>
              </a:solidFill>
            </a:endParaRPr>
          </a:p>
          <a:p>
            <a:pPr indent="0" lvl="0" marL="0" rtl="0" algn="l">
              <a:spcBef>
                <a:spcPts val="0"/>
              </a:spcBef>
              <a:spcAft>
                <a:spcPts val="0"/>
              </a:spcAft>
              <a:buNone/>
            </a:pPr>
            <a:r>
              <a:rPr lang="en" u="sng">
                <a:solidFill>
                  <a:srgbClr val="222222"/>
                </a:solidFill>
              </a:rPr>
              <a:t>Tetra Pak Standards:</a:t>
            </a:r>
            <a:r>
              <a:rPr lang="en">
                <a:solidFill>
                  <a:srgbClr val="222222"/>
                </a:solidFill>
              </a:rPr>
              <a:t> Inside Tetra Pak there is a general interest in chatbot solutions and already a few other chatbot projects, which focus all on different problem spaces. To assure cyber security the solution should be fully integratable in Microsoft Azure. (If questions why now chatbot - before I mentioned virtual voice assistant - it’s basically the same technology and in our case you can interact with the assistant on both ways, with voice and with writing text)</a:t>
            </a:r>
            <a:endParaRPr>
              <a:solidFill>
                <a:srgbClr val="222222"/>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45d4fc8a34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5d4fc8a3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I’m only using my voice!</a:t>
            </a:r>
            <a:r>
              <a:rPr lang="en">
                <a:solidFill>
                  <a:schemeClr val="dk1"/>
                </a:solidFill>
              </a:rPr>
              <a:t> Just used my keyboard “m” to activate the microphone! You should be able to hear something. </a:t>
            </a:r>
            <a:r>
              <a:rPr b="1" lang="en">
                <a:solidFill>
                  <a:schemeClr val="dk1"/>
                </a:solidFill>
              </a:rPr>
              <a:t>Only focus on the yellow stuff. In the end you can see a yellow report.</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prototype uses our own developed architecture to extract all information spoken and generates a report, which has the same structure as an original Tetra Pak maintenance report.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somebody asks why it’s a little bit slow: This is the fault of Microsoft. The Speech-to-Text service is a little bit slow and stored in the cloud. Later an offline Speech-to-Text model is favourable.</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45d4fc8a34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45d4fc8a3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I’m only using my voice!</a:t>
            </a:r>
            <a:r>
              <a:rPr lang="en">
                <a:solidFill>
                  <a:schemeClr val="dk1"/>
                </a:solidFill>
              </a:rPr>
              <a:t> Just used my keyboard “m” to activate the microphone! You should be able to hear something. </a:t>
            </a:r>
            <a:r>
              <a:rPr b="1" lang="en">
                <a:solidFill>
                  <a:schemeClr val="dk1"/>
                </a:solidFill>
              </a:rPr>
              <a:t>Only focus on the yellow stuff. In the end you can see a yellow report.</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This prototype uses our own developed architecture to extract all information spoken and generates a report, which has the same structure as an original Tetra Pak maintenance report.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If somebody asks why it’s a little bit slow: This is the fault of Microsoft. The Speech-to-Text service is a little bit slow and stored in the cloud. Later an offline Speech-to-Text model is favourable.</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47d05a5dc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47d05a5d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45d4fc8a34_0_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45d4fc8a3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BACKUP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special about the architecture and our solution and different to other virtual assistants like Siri, Google Assistant and Alexa</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Very specific field of applications:</a:t>
            </a:r>
            <a:r>
              <a:rPr lang="en"/>
              <a:t> All other named assistants are for home use. At home there are no clearly structured processes like in industry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Standardized parameters for modularity:</a:t>
            </a:r>
            <a:r>
              <a:rPr lang="en"/>
              <a:t> In this solutions all parameters and quantities have a specific structure. This is perfect for modularity, to build functions on top of each other and to save stuff in large databases.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Functions can be built on top of each other for more complex tasks:</a:t>
            </a:r>
            <a:r>
              <a:rPr lang="en"/>
              <a:t> With the previous named standardized parameters it’s possible to build multiple functions on top of each other and therefore the assistant can do way more complex tasks and really help the people.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7d05a5dc2_1_5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7d05a5dc2_1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Google Shape;323;g4449aa6256_0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4449aa6256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47d05a5dc2_1_3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47d05a5dc2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7d05a5dc2_1_3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47d05a5dc2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3ffa895ed8_1_8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ffa895ed8_1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47d05a5dc2_1_4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47d05a5dc2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4449aa6256_0_1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4449aa625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7d05a5dc2_1_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7d05a5dc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47d05a5dc2_1_73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7d05a5dc2_1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47d05a5dc2_1_2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47d05a5dc2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482e95a508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482e95a5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Own Architecture is missing. How do we combine our technology field with other currently new interesting and promising tech. Fields -&gt; technology push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4450e20766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4450e2076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BACKUP SLIDE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What’s special about the architecture and our solution and different to other virtual assistants like Siri, Google Assistant and Alexa</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Very specific field of applications:</a:t>
            </a:r>
            <a:r>
              <a:rPr lang="en"/>
              <a:t> All other named assistants are for home use. At home there are no clearly structured processes like in industry 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Standardized parameters for modularity:</a:t>
            </a:r>
            <a:r>
              <a:rPr lang="en"/>
              <a:t> In this solutions all parameters and quantities have a specific structure. This is perfect for modularity, to build functions on top of each other and to save stuff in large databases.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Functions can be built on top of each other for more complex tasks:</a:t>
            </a:r>
            <a:r>
              <a:rPr lang="en"/>
              <a:t> With the previous named standardized parameters it’s possible to build multiple functions on top of each other and therefore the assistant can do way more complex tasks and really help the people.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3ffa895ed8_1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ffa895ed8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47d05a5dc2_0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47d05a5dc2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7d05a5dc2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7d05a5dc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ffa895ed8_1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ffa895ed8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4449aa6256_1_9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4449aa6256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7d05a5dc2_1_1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7d05a5dc2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45d4fc8a34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45d4fc8a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182A2E"/>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176778" y="1610825"/>
            <a:ext cx="6346800" cy="11598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11" name="Google Shape;11;p2"/>
          <p:cNvSpPr/>
          <p:nvPr/>
        </p:nvSpPr>
        <p:spPr>
          <a:xfrm>
            <a:off x="1295200" y="1034400"/>
            <a:ext cx="574500" cy="5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2" name="Shape 12"/>
        <p:cNvGrpSpPr/>
        <p:nvPr/>
      </p:nvGrpSpPr>
      <p:grpSpPr>
        <a:xfrm>
          <a:off x="0" y="0"/>
          <a:ext cx="0" cy="0"/>
          <a:chOff x="0" y="0"/>
          <a:chExt cx="0" cy="0"/>
        </a:xfrm>
      </p:grpSpPr>
      <p:sp>
        <p:nvSpPr>
          <p:cNvPr id="13" name="Google Shape;13;p3"/>
          <p:cNvSpPr txBox="1"/>
          <p:nvPr>
            <p:ph type="ctrTitle"/>
          </p:nvPr>
        </p:nvSpPr>
        <p:spPr>
          <a:xfrm>
            <a:off x="1178378" y="1583350"/>
            <a:ext cx="6550500" cy="1159800"/>
          </a:xfrm>
          <a:prstGeom prst="rect">
            <a:avLst/>
          </a:prstGeom>
        </p:spPr>
        <p:txBody>
          <a:bodyPr anchorCtr="0" anchor="t" bIns="91425" lIns="91425" spcFirstLastPara="1" rIns="91425" wrap="square" tIns="91425"/>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14" name="Google Shape;14;p3"/>
          <p:cNvSpPr txBox="1"/>
          <p:nvPr>
            <p:ph idx="1" type="subTitle"/>
          </p:nvPr>
        </p:nvSpPr>
        <p:spPr>
          <a:xfrm>
            <a:off x="1178378" y="3144850"/>
            <a:ext cx="6550500" cy="7848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1400"/>
              <a:buNone/>
              <a:defRPr>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5" name="Google Shape;15;p3"/>
          <p:cNvSpPr/>
          <p:nvPr/>
        </p:nvSpPr>
        <p:spPr>
          <a:xfrm>
            <a:off x="1295200" y="1034400"/>
            <a:ext cx="574500" cy="574500"/>
          </a:xfrm>
          <a:prstGeom prst="rect">
            <a:avLst/>
          </a:prstGeom>
          <a:solidFill>
            <a:srgbClr val="182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sp>
        <p:nvSpPr>
          <p:cNvPr id="16" name="Google Shape;16;p3"/>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7" name="Shape 17"/>
        <p:cNvGrpSpPr/>
        <p:nvPr/>
      </p:nvGrpSpPr>
      <p:grpSpPr>
        <a:xfrm>
          <a:off x="0" y="0"/>
          <a:ext cx="0" cy="0"/>
          <a:chOff x="0" y="0"/>
          <a:chExt cx="0" cy="0"/>
        </a:xfrm>
      </p:grpSpPr>
      <p:sp>
        <p:nvSpPr>
          <p:cNvPr id="18" name="Google Shape;18;p4"/>
          <p:cNvSpPr txBox="1"/>
          <p:nvPr>
            <p:ph idx="1" type="body"/>
          </p:nvPr>
        </p:nvSpPr>
        <p:spPr>
          <a:xfrm>
            <a:off x="1176778" y="1704600"/>
            <a:ext cx="6419400" cy="8199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Font typeface="Montserrat"/>
              <a:buChar char="∎"/>
              <a:defRPr b="1" sz="3000">
                <a:latin typeface="Montserrat"/>
                <a:ea typeface="Montserrat"/>
                <a:cs typeface="Montserrat"/>
                <a:sym typeface="Montserrat"/>
              </a:defRPr>
            </a:lvl1pPr>
            <a:lvl2pPr indent="-419100" lvl="1" marL="914400" rtl="0">
              <a:spcBef>
                <a:spcPts val="0"/>
              </a:spcBef>
              <a:spcAft>
                <a:spcPts val="0"/>
              </a:spcAft>
              <a:buSzPts val="3000"/>
              <a:buFont typeface="Montserrat"/>
              <a:buChar char="□"/>
              <a:defRPr b="1" sz="3000">
                <a:latin typeface="Montserrat"/>
                <a:ea typeface="Montserrat"/>
                <a:cs typeface="Montserrat"/>
                <a:sym typeface="Montserrat"/>
              </a:defRPr>
            </a:lvl2pPr>
            <a:lvl3pPr indent="-419100" lvl="2" marL="1371600" rtl="0">
              <a:spcBef>
                <a:spcPts val="0"/>
              </a:spcBef>
              <a:spcAft>
                <a:spcPts val="0"/>
              </a:spcAft>
              <a:buSzPts val="3000"/>
              <a:buFont typeface="Montserrat"/>
              <a:buChar char="▪"/>
              <a:defRPr b="1" sz="3000">
                <a:latin typeface="Montserrat"/>
                <a:ea typeface="Montserrat"/>
                <a:cs typeface="Montserrat"/>
                <a:sym typeface="Montserrat"/>
              </a:defRPr>
            </a:lvl3pPr>
            <a:lvl4pPr indent="-419100" lvl="3" marL="1828800" rtl="0">
              <a:spcBef>
                <a:spcPts val="0"/>
              </a:spcBef>
              <a:spcAft>
                <a:spcPts val="0"/>
              </a:spcAft>
              <a:buSzPts val="3000"/>
              <a:buFont typeface="Montserrat"/>
              <a:buChar char="▫"/>
              <a:defRPr b="1" sz="3000">
                <a:latin typeface="Montserrat"/>
                <a:ea typeface="Montserrat"/>
                <a:cs typeface="Montserrat"/>
                <a:sym typeface="Montserrat"/>
              </a:defRPr>
            </a:lvl4pPr>
            <a:lvl5pPr indent="-419100" lvl="4" marL="2286000" rtl="0">
              <a:spcBef>
                <a:spcPts val="0"/>
              </a:spcBef>
              <a:spcAft>
                <a:spcPts val="0"/>
              </a:spcAft>
              <a:buSzPts val="3000"/>
              <a:buFont typeface="Montserrat"/>
              <a:buChar char="▫"/>
              <a:defRPr b="1" sz="3000">
                <a:latin typeface="Montserrat"/>
                <a:ea typeface="Montserrat"/>
                <a:cs typeface="Montserrat"/>
                <a:sym typeface="Montserrat"/>
              </a:defRPr>
            </a:lvl5pPr>
            <a:lvl6pPr indent="-419100" lvl="5" marL="2743200" rtl="0">
              <a:spcBef>
                <a:spcPts val="0"/>
              </a:spcBef>
              <a:spcAft>
                <a:spcPts val="0"/>
              </a:spcAft>
              <a:buSzPts val="3000"/>
              <a:buFont typeface="Montserrat"/>
              <a:buChar char="▫"/>
              <a:defRPr b="1" sz="3000">
                <a:latin typeface="Montserrat"/>
                <a:ea typeface="Montserrat"/>
                <a:cs typeface="Montserrat"/>
                <a:sym typeface="Montserrat"/>
              </a:defRPr>
            </a:lvl6pPr>
            <a:lvl7pPr indent="-419100" lvl="6" marL="3200400" rtl="0">
              <a:spcBef>
                <a:spcPts val="0"/>
              </a:spcBef>
              <a:spcAft>
                <a:spcPts val="0"/>
              </a:spcAft>
              <a:buSzPts val="3000"/>
              <a:buFont typeface="Montserrat"/>
              <a:buChar char="▫"/>
              <a:defRPr b="1" sz="3000">
                <a:latin typeface="Montserrat"/>
                <a:ea typeface="Montserrat"/>
                <a:cs typeface="Montserrat"/>
                <a:sym typeface="Montserrat"/>
              </a:defRPr>
            </a:lvl7pPr>
            <a:lvl8pPr indent="-419100" lvl="7" marL="3657600" rtl="0">
              <a:spcBef>
                <a:spcPts val="0"/>
              </a:spcBef>
              <a:spcAft>
                <a:spcPts val="0"/>
              </a:spcAft>
              <a:buSzPts val="3000"/>
              <a:buFont typeface="Montserrat"/>
              <a:buChar char="▫"/>
              <a:defRPr b="1" sz="3000">
                <a:latin typeface="Montserrat"/>
                <a:ea typeface="Montserrat"/>
                <a:cs typeface="Montserrat"/>
                <a:sym typeface="Montserrat"/>
              </a:defRPr>
            </a:lvl8pPr>
            <a:lvl9pPr indent="-419100" lvl="8" marL="4114800">
              <a:spcBef>
                <a:spcPts val="0"/>
              </a:spcBef>
              <a:spcAft>
                <a:spcPts val="0"/>
              </a:spcAft>
              <a:buSzPts val="3000"/>
              <a:buFont typeface="Montserrat"/>
              <a:buChar char="▫"/>
              <a:defRPr b="1" sz="3000">
                <a:latin typeface="Montserrat"/>
                <a:ea typeface="Montserrat"/>
                <a:cs typeface="Montserrat"/>
                <a:sym typeface="Montserrat"/>
              </a:defRPr>
            </a:lvl9pPr>
          </a:lstStyle>
          <a:p/>
        </p:txBody>
      </p:sp>
      <p:sp>
        <p:nvSpPr>
          <p:cNvPr id="19" name="Google Shape;19;p4"/>
          <p:cNvSpPr/>
          <p:nvPr/>
        </p:nvSpPr>
        <p:spPr>
          <a:xfrm>
            <a:off x="1295200" y="1034400"/>
            <a:ext cx="574500" cy="574500"/>
          </a:xfrm>
          <a:prstGeom prst="rect">
            <a:avLst/>
          </a:prstGeom>
          <a:solidFill>
            <a:srgbClr val="182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1434146" y="1219732"/>
            <a:ext cx="296600" cy="203850"/>
          </a:xfrm>
          <a:prstGeom prst="rect">
            <a:avLst/>
          </a:prstGeom>
        </p:spPr>
        <p:txBody>
          <a:bodyPr>
            <a:prstTxWarp prst="textPlain"/>
          </a:bodyPr>
          <a:lstStyle/>
          <a:p>
            <a:pPr lvl="0" algn="ctr"/>
            <a:r>
              <a:rPr b="0" i="0">
                <a:ln cap="flat" cmpd="sng" w="9525">
                  <a:solidFill>
                    <a:srgbClr val="FFFFFF"/>
                  </a:solidFill>
                  <a:prstDash val="solid"/>
                  <a:round/>
                  <a:headEnd len="sm" w="sm" type="none"/>
                  <a:tailEnd len="sm" w="sm" type="none"/>
                </a:ln>
                <a:noFill/>
                <a:latin typeface="Montserrat"/>
              </a:rPr>
              <a:t>“</a:t>
            </a:r>
          </a:p>
        </p:txBody>
      </p:sp>
      <p:sp>
        <p:nvSpPr>
          <p:cNvPr id="21" name="Google Shape;21;p4"/>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lvl1pPr lvl="0">
              <a:buNone/>
              <a:defRPr>
                <a:latin typeface="Montserrat"/>
                <a:ea typeface="Montserrat"/>
                <a:cs typeface="Montserrat"/>
                <a:sym typeface="Montserrat"/>
              </a:defRPr>
            </a:lvl1pPr>
            <a:lvl2pPr lvl="1">
              <a:buNone/>
              <a:defRPr>
                <a:latin typeface="Montserrat"/>
                <a:ea typeface="Montserrat"/>
                <a:cs typeface="Montserrat"/>
                <a:sym typeface="Montserrat"/>
              </a:defRPr>
            </a:lvl2pPr>
            <a:lvl3pPr lvl="2">
              <a:buNone/>
              <a:defRPr>
                <a:latin typeface="Montserrat"/>
                <a:ea typeface="Montserrat"/>
                <a:cs typeface="Montserrat"/>
                <a:sym typeface="Montserrat"/>
              </a:defRPr>
            </a:lvl3pPr>
            <a:lvl4pPr lvl="3">
              <a:buNone/>
              <a:defRPr>
                <a:latin typeface="Montserrat"/>
                <a:ea typeface="Montserrat"/>
                <a:cs typeface="Montserrat"/>
                <a:sym typeface="Montserrat"/>
              </a:defRPr>
            </a:lvl4pPr>
            <a:lvl5pPr lvl="4">
              <a:buNone/>
              <a:defRPr>
                <a:latin typeface="Montserrat"/>
                <a:ea typeface="Montserrat"/>
                <a:cs typeface="Montserrat"/>
                <a:sym typeface="Montserrat"/>
              </a:defRPr>
            </a:lvl5pPr>
            <a:lvl6pPr lvl="5">
              <a:buNone/>
              <a:defRPr>
                <a:latin typeface="Montserrat"/>
                <a:ea typeface="Montserrat"/>
                <a:cs typeface="Montserrat"/>
                <a:sym typeface="Montserrat"/>
              </a:defRPr>
            </a:lvl6pPr>
            <a:lvl7pPr lvl="6">
              <a:buNone/>
              <a:defRPr>
                <a:latin typeface="Montserrat"/>
                <a:ea typeface="Montserrat"/>
                <a:cs typeface="Montserrat"/>
                <a:sym typeface="Montserrat"/>
              </a:defRPr>
            </a:lvl7pPr>
            <a:lvl8pPr lvl="7">
              <a:buNone/>
              <a:defRPr>
                <a:latin typeface="Montserrat"/>
                <a:ea typeface="Montserrat"/>
                <a:cs typeface="Montserrat"/>
                <a:sym typeface="Montserrat"/>
              </a:defRPr>
            </a:lvl8pPr>
            <a:lvl9pPr lvl="8">
              <a:buNone/>
              <a:defRPr>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2" name="Shape 22"/>
        <p:cNvGrpSpPr/>
        <p:nvPr/>
      </p:nvGrpSpPr>
      <p:grpSpPr>
        <a:xfrm>
          <a:off x="0" y="0"/>
          <a:ext cx="0" cy="0"/>
          <a:chOff x="0" y="0"/>
          <a:chExt cx="0" cy="0"/>
        </a:xfrm>
      </p:grpSpPr>
      <p:sp>
        <p:nvSpPr>
          <p:cNvPr id="23" name="Google Shape;23;p5"/>
          <p:cNvSpPr txBox="1"/>
          <p:nvPr>
            <p:ph type="title"/>
          </p:nvPr>
        </p:nvSpPr>
        <p:spPr>
          <a:xfrm>
            <a:off x="1164100" y="1608900"/>
            <a:ext cx="6815700" cy="1925700"/>
          </a:xfrm>
          <a:prstGeom prst="rect">
            <a:avLst/>
          </a:prstGeom>
        </p:spPr>
        <p:txBody>
          <a:bodyPr anchorCtr="0" anchor="t" bIns="91425" lIns="91425" spcFirstLastPara="1" rIns="91425" wrap="square" tIns="91425"/>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24" name="Google Shape;24;p5"/>
          <p:cNvSpPr txBox="1"/>
          <p:nvPr>
            <p:ph idx="1" type="body"/>
          </p:nvPr>
        </p:nvSpPr>
        <p:spPr>
          <a:xfrm>
            <a:off x="1164100" y="2925350"/>
            <a:ext cx="6815700" cy="15792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5" name="Google Shape;25;p5"/>
          <p:cNvSpPr/>
          <p:nvPr/>
        </p:nvSpPr>
        <p:spPr>
          <a:xfrm>
            <a:off x="1295200" y="1034400"/>
            <a:ext cx="574500" cy="574500"/>
          </a:xfrm>
          <a:prstGeom prst="rect">
            <a:avLst/>
          </a:prstGeom>
          <a:solidFill>
            <a:srgbClr val="182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27" name="Shape 27"/>
        <p:cNvGrpSpPr/>
        <p:nvPr/>
      </p:nvGrpSpPr>
      <p:grpSpPr>
        <a:xfrm>
          <a:off x="0" y="0"/>
          <a:ext cx="0" cy="0"/>
          <a:chOff x="0" y="0"/>
          <a:chExt cx="0" cy="0"/>
        </a:xfrm>
      </p:grpSpPr>
      <p:sp>
        <p:nvSpPr>
          <p:cNvPr id="28" name="Google Shape;28;p6"/>
          <p:cNvSpPr txBox="1"/>
          <p:nvPr>
            <p:ph type="title"/>
          </p:nvPr>
        </p:nvSpPr>
        <p:spPr>
          <a:xfrm>
            <a:off x="1164100" y="1608900"/>
            <a:ext cx="6815700" cy="1925700"/>
          </a:xfrm>
          <a:prstGeom prst="rect">
            <a:avLst/>
          </a:prstGeom>
        </p:spPr>
        <p:txBody>
          <a:bodyPr anchorCtr="0" anchor="t" bIns="91425" lIns="91425" spcFirstLastPara="1" rIns="91425" wrap="square" tIns="91425"/>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29" name="Google Shape;29;p6"/>
          <p:cNvSpPr txBox="1"/>
          <p:nvPr>
            <p:ph idx="1" type="body"/>
          </p:nvPr>
        </p:nvSpPr>
        <p:spPr>
          <a:xfrm>
            <a:off x="1164100" y="2774575"/>
            <a:ext cx="3308100" cy="21510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0" name="Google Shape;30;p6"/>
          <p:cNvSpPr txBox="1"/>
          <p:nvPr>
            <p:ph idx="2" type="body"/>
          </p:nvPr>
        </p:nvSpPr>
        <p:spPr>
          <a:xfrm>
            <a:off x="4671601" y="2774575"/>
            <a:ext cx="3308100" cy="2151000"/>
          </a:xfrm>
          <a:prstGeom prst="rect">
            <a:avLst/>
          </a:prstGeom>
        </p:spPr>
        <p:txBody>
          <a:bodyPr anchorCtr="0" anchor="t" bIns="91425" lIns="91425" spcFirstLastPara="1" rIns="91425" wrap="square" tIns="91425"/>
          <a:lstStyle>
            <a:lvl1pPr indent="-317500" lvl="0" marL="457200">
              <a:spcBef>
                <a:spcPts val="60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 name="Google Shape;31;p6"/>
          <p:cNvSpPr/>
          <p:nvPr/>
        </p:nvSpPr>
        <p:spPr>
          <a:xfrm>
            <a:off x="1295200" y="1034400"/>
            <a:ext cx="574500" cy="574500"/>
          </a:xfrm>
          <a:prstGeom prst="rect">
            <a:avLst/>
          </a:prstGeom>
          <a:solidFill>
            <a:srgbClr val="182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3" name="Shape 33"/>
        <p:cNvGrpSpPr/>
        <p:nvPr/>
      </p:nvGrpSpPr>
      <p:grpSpPr>
        <a:xfrm>
          <a:off x="0" y="0"/>
          <a:ext cx="0" cy="0"/>
          <a:chOff x="0" y="0"/>
          <a:chExt cx="0" cy="0"/>
        </a:xfrm>
      </p:grpSpPr>
      <p:sp>
        <p:nvSpPr>
          <p:cNvPr id="34" name="Google Shape;34;p7"/>
          <p:cNvSpPr txBox="1"/>
          <p:nvPr>
            <p:ph type="title"/>
          </p:nvPr>
        </p:nvSpPr>
        <p:spPr>
          <a:xfrm>
            <a:off x="1164100" y="1608900"/>
            <a:ext cx="6815700" cy="1925700"/>
          </a:xfrm>
          <a:prstGeom prst="rect">
            <a:avLst/>
          </a:prstGeom>
        </p:spPr>
        <p:txBody>
          <a:bodyPr anchorCtr="0" anchor="t" bIns="91425" lIns="91425" spcFirstLastPara="1" rIns="91425" wrap="square" tIns="91425"/>
          <a:lstStyle>
            <a:lvl1pPr lvl="0" rtl="0">
              <a:spcBef>
                <a:spcPts val="0"/>
              </a:spcBef>
              <a:spcAft>
                <a:spcPts val="0"/>
              </a:spcAft>
              <a:buSzPts val="6000"/>
              <a:buNone/>
              <a:defRPr/>
            </a:lvl1pPr>
            <a:lvl2pPr lvl="1" rtl="0">
              <a:spcBef>
                <a:spcPts val="0"/>
              </a:spcBef>
              <a:spcAft>
                <a:spcPts val="0"/>
              </a:spcAft>
              <a:buSzPts val="6000"/>
              <a:buNone/>
              <a:defRPr/>
            </a:lvl2pPr>
            <a:lvl3pPr lvl="2" rtl="0">
              <a:spcBef>
                <a:spcPts val="0"/>
              </a:spcBef>
              <a:spcAft>
                <a:spcPts val="0"/>
              </a:spcAft>
              <a:buSzPts val="6000"/>
              <a:buNone/>
              <a:defRPr/>
            </a:lvl3pPr>
            <a:lvl4pPr lvl="3" rtl="0">
              <a:spcBef>
                <a:spcPts val="0"/>
              </a:spcBef>
              <a:spcAft>
                <a:spcPts val="0"/>
              </a:spcAft>
              <a:buSzPts val="6000"/>
              <a:buNone/>
              <a:defRPr/>
            </a:lvl4pPr>
            <a:lvl5pPr lvl="4" rtl="0">
              <a:spcBef>
                <a:spcPts val="0"/>
              </a:spcBef>
              <a:spcAft>
                <a:spcPts val="0"/>
              </a:spcAft>
              <a:buSzPts val="6000"/>
              <a:buNone/>
              <a:defRPr/>
            </a:lvl5pPr>
            <a:lvl6pPr lvl="5" rtl="0">
              <a:spcBef>
                <a:spcPts val="0"/>
              </a:spcBef>
              <a:spcAft>
                <a:spcPts val="0"/>
              </a:spcAft>
              <a:buSzPts val="6000"/>
              <a:buNone/>
              <a:defRPr/>
            </a:lvl6pPr>
            <a:lvl7pPr lvl="6" rtl="0">
              <a:spcBef>
                <a:spcPts val="0"/>
              </a:spcBef>
              <a:spcAft>
                <a:spcPts val="0"/>
              </a:spcAft>
              <a:buSzPts val="6000"/>
              <a:buNone/>
              <a:defRPr/>
            </a:lvl7pPr>
            <a:lvl8pPr lvl="7" rtl="0">
              <a:spcBef>
                <a:spcPts val="0"/>
              </a:spcBef>
              <a:spcAft>
                <a:spcPts val="0"/>
              </a:spcAft>
              <a:buSzPts val="6000"/>
              <a:buNone/>
              <a:defRPr/>
            </a:lvl8pPr>
            <a:lvl9pPr lvl="8" rtl="0">
              <a:spcBef>
                <a:spcPts val="0"/>
              </a:spcBef>
              <a:spcAft>
                <a:spcPts val="0"/>
              </a:spcAft>
              <a:buSzPts val="6000"/>
              <a:buNone/>
              <a:defRPr/>
            </a:lvl9pPr>
          </a:lstStyle>
          <a:p/>
        </p:txBody>
      </p:sp>
      <p:sp>
        <p:nvSpPr>
          <p:cNvPr id="35" name="Google Shape;35;p7"/>
          <p:cNvSpPr txBox="1"/>
          <p:nvPr>
            <p:ph idx="1" type="body"/>
          </p:nvPr>
        </p:nvSpPr>
        <p:spPr>
          <a:xfrm>
            <a:off x="1164000" y="2931400"/>
            <a:ext cx="2196900" cy="1994400"/>
          </a:xfrm>
          <a:prstGeom prst="rect">
            <a:avLst/>
          </a:prstGeom>
        </p:spPr>
        <p:txBody>
          <a:bodyPr anchorCtr="0" anchor="t" bIns="91425" lIns="91425" spcFirstLastPara="1" rIns="91425" wrap="square" tIns="91425"/>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 name="Google Shape;36;p7"/>
          <p:cNvSpPr txBox="1"/>
          <p:nvPr>
            <p:ph idx="2" type="body"/>
          </p:nvPr>
        </p:nvSpPr>
        <p:spPr>
          <a:xfrm>
            <a:off x="3473455" y="2931400"/>
            <a:ext cx="2196900" cy="1994400"/>
          </a:xfrm>
          <a:prstGeom prst="rect">
            <a:avLst/>
          </a:prstGeom>
        </p:spPr>
        <p:txBody>
          <a:bodyPr anchorCtr="0" anchor="t" bIns="91425" lIns="91425" spcFirstLastPara="1" rIns="91425" wrap="square" tIns="91425"/>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7"/>
          <p:cNvSpPr txBox="1"/>
          <p:nvPr>
            <p:ph idx="3" type="body"/>
          </p:nvPr>
        </p:nvSpPr>
        <p:spPr>
          <a:xfrm>
            <a:off x="5782910" y="2931400"/>
            <a:ext cx="2196900" cy="1994400"/>
          </a:xfrm>
          <a:prstGeom prst="rect">
            <a:avLst/>
          </a:prstGeom>
        </p:spPr>
        <p:txBody>
          <a:bodyPr anchorCtr="0" anchor="t" bIns="91425" lIns="91425" spcFirstLastPara="1" rIns="91425" wrap="square" tIns="91425"/>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8" name="Google Shape;38;p7"/>
          <p:cNvSpPr/>
          <p:nvPr/>
        </p:nvSpPr>
        <p:spPr>
          <a:xfrm>
            <a:off x="1295200" y="1034400"/>
            <a:ext cx="574500" cy="574500"/>
          </a:xfrm>
          <a:prstGeom prst="rect">
            <a:avLst/>
          </a:prstGeom>
          <a:solidFill>
            <a:srgbClr val="182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8"/>
          <p:cNvSpPr txBox="1"/>
          <p:nvPr>
            <p:ph type="title"/>
          </p:nvPr>
        </p:nvSpPr>
        <p:spPr>
          <a:xfrm>
            <a:off x="1164100" y="1608900"/>
            <a:ext cx="6815700" cy="1925700"/>
          </a:xfrm>
          <a:prstGeom prst="rect">
            <a:avLst/>
          </a:prstGeom>
        </p:spPr>
        <p:txBody>
          <a:bodyPr anchorCtr="0" anchor="t" bIns="91425" lIns="91425" spcFirstLastPara="1" rIns="91425" wrap="square" tIns="91425"/>
          <a:lstStyle>
            <a:lvl1pPr lvl="0">
              <a:spcBef>
                <a:spcPts val="0"/>
              </a:spcBef>
              <a:spcAft>
                <a:spcPts val="0"/>
              </a:spcAft>
              <a:buSzPts val="6000"/>
              <a:buNone/>
              <a:defRPr/>
            </a:lvl1pPr>
            <a:lvl2pPr lvl="1">
              <a:spcBef>
                <a:spcPts val="0"/>
              </a:spcBef>
              <a:spcAft>
                <a:spcPts val="0"/>
              </a:spcAft>
              <a:buSzPts val="6000"/>
              <a:buNone/>
              <a:defRPr/>
            </a:lvl2pPr>
            <a:lvl3pPr lvl="2">
              <a:spcBef>
                <a:spcPts val="0"/>
              </a:spcBef>
              <a:spcAft>
                <a:spcPts val="0"/>
              </a:spcAft>
              <a:buSzPts val="6000"/>
              <a:buNone/>
              <a:defRPr/>
            </a:lvl3pPr>
            <a:lvl4pPr lvl="3">
              <a:spcBef>
                <a:spcPts val="0"/>
              </a:spcBef>
              <a:spcAft>
                <a:spcPts val="0"/>
              </a:spcAft>
              <a:buSzPts val="6000"/>
              <a:buNone/>
              <a:defRPr/>
            </a:lvl4pPr>
            <a:lvl5pPr lvl="4">
              <a:spcBef>
                <a:spcPts val="0"/>
              </a:spcBef>
              <a:spcAft>
                <a:spcPts val="0"/>
              </a:spcAft>
              <a:buSzPts val="6000"/>
              <a:buNone/>
              <a:defRPr/>
            </a:lvl5pPr>
            <a:lvl6pPr lvl="5">
              <a:spcBef>
                <a:spcPts val="0"/>
              </a:spcBef>
              <a:spcAft>
                <a:spcPts val="0"/>
              </a:spcAft>
              <a:buSzPts val="6000"/>
              <a:buNone/>
              <a:defRPr/>
            </a:lvl6pPr>
            <a:lvl7pPr lvl="6">
              <a:spcBef>
                <a:spcPts val="0"/>
              </a:spcBef>
              <a:spcAft>
                <a:spcPts val="0"/>
              </a:spcAft>
              <a:buSzPts val="6000"/>
              <a:buNone/>
              <a:defRPr/>
            </a:lvl7pPr>
            <a:lvl8pPr lvl="7">
              <a:spcBef>
                <a:spcPts val="0"/>
              </a:spcBef>
              <a:spcAft>
                <a:spcPts val="0"/>
              </a:spcAft>
              <a:buSzPts val="6000"/>
              <a:buNone/>
              <a:defRPr/>
            </a:lvl8pPr>
            <a:lvl9pPr lvl="8">
              <a:spcBef>
                <a:spcPts val="0"/>
              </a:spcBef>
              <a:spcAft>
                <a:spcPts val="0"/>
              </a:spcAft>
              <a:buSzPts val="6000"/>
              <a:buNone/>
              <a:defRPr/>
            </a:lvl9pPr>
          </a:lstStyle>
          <a:p/>
        </p:txBody>
      </p:sp>
      <p:sp>
        <p:nvSpPr>
          <p:cNvPr id="42" name="Google Shape;42;p8"/>
          <p:cNvSpPr/>
          <p:nvPr/>
        </p:nvSpPr>
        <p:spPr>
          <a:xfrm>
            <a:off x="1295200" y="1034400"/>
            <a:ext cx="574500" cy="574500"/>
          </a:xfrm>
          <a:prstGeom prst="rect">
            <a:avLst/>
          </a:prstGeom>
          <a:solidFill>
            <a:srgbClr val="182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9"/>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algn="ctr">
              <a:spcBef>
                <a:spcPts val="360"/>
              </a:spcBef>
              <a:spcAft>
                <a:spcPts val="0"/>
              </a:spcAft>
              <a:buSzPts val="1800"/>
              <a:buNone/>
              <a:defRPr sz="1800"/>
            </a:lvl1pPr>
          </a:lstStyle>
          <a:p/>
        </p:txBody>
      </p:sp>
      <p:sp>
        <p:nvSpPr>
          <p:cNvPr id="46" name="Google Shape;46;p9"/>
          <p:cNvSpPr txBox="1"/>
          <p:nvPr>
            <p:ph idx="12" type="sldNum"/>
          </p:nvPr>
        </p:nvSpPr>
        <p:spPr>
          <a:xfrm>
            <a:off x="4297650" y="4832975"/>
            <a:ext cx="548700" cy="3105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7" name="Shape 47"/>
        <p:cNvGrpSpPr/>
        <p:nvPr/>
      </p:nvGrpSpPr>
      <p:grpSpPr>
        <a:xfrm>
          <a:off x="0" y="0"/>
          <a:ext cx="0" cy="0"/>
          <a:chOff x="0" y="0"/>
          <a:chExt cx="0" cy="0"/>
        </a:xfrm>
      </p:grpSpPr>
      <p:sp>
        <p:nvSpPr>
          <p:cNvPr id="48" name="Google Shape;48;p10"/>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0C2D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164100" y="1608900"/>
            <a:ext cx="6815700" cy="19257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182A2E"/>
              </a:buClr>
              <a:buSzPts val="6000"/>
              <a:buFont typeface="Montserrat"/>
              <a:buNone/>
              <a:defRPr b="1" sz="6000">
                <a:solidFill>
                  <a:srgbClr val="182A2E"/>
                </a:solidFill>
                <a:latin typeface="Montserrat"/>
                <a:ea typeface="Montserrat"/>
                <a:cs typeface="Montserrat"/>
                <a:sym typeface="Montserrat"/>
              </a:defRPr>
            </a:lvl1pPr>
            <a:lvl2pPr lvl="1">
              <a:spcBef>
                <a:spcPts val="0"/>
              </a:spcBef>
              <a:spcAft>
                <a:spcPts val="0"/>
              </a:spcAft>
              <a:buClr>
                <a:srgbClr val="182A2E"/>
              </a:buClr>
              <a:buSzPts val="6000"/>
              <a:buFont typeface="Montserrat"/>
              <a:buNone/>
              <a:defRPr b="1" sz="6000">
                <a:solidFill>
                  <a:srgbClr val="182A2E"/>
                </a:solidFill>
                <a:latin typeface="Montserrat"/>
                <a:ea typeface="Montserrat"/>
                <a:cs typeface="Montserrat"/>
                <a:sym typeface="Montserrat"/>
              </a:defRPr>
            </a:lvl2pPr>
            <a:lvl3pPr lvl="2">
              <a:spcBef>
                <a:spcPts val="0"/>
              </a:spcBef>
              <a:spcAft>
                <a:spcPts val="0"/>
              </a:spcAft>
              <a:buClr>
                <a:srgbClr val="182A2E"/>
              </a:buClr>
              <a:buSzPts val="6000"/>
              <a:buFont typeface="Montserrat"/>
              <a:buNone/>
              <a:defRPr b="1" sz="6000">
                <a:solidFill>
                  <a:srgbClr val="182A2E"/>
                </a:solidFill>
                <a:latin typeface="Montserrat"/>
                <a:ea typeface="Montserrat"/>
                <a:cs typeface="Montserrat"/>
                <a:sym typeface="Montserrat"/>
              </a:defRPr>
            </a:lvl3pPr>
            <a:lvl4pPr lvl="3">
              <a:spcBef>
                <a:spcPts val="0"/>
              </a:spcBef>
              <a:spcAft>
                <a:spcPts val="0"/>
              </a:spcAft>
              <a:buClr>
                <a:srgbClr val="182A2E"/>
              </a:buClr>
              <a:buSzPts val="6000"/>
              <a:buFont typeface="Montserrat"/>
              <a:buNone/>
              <a:defRPr b="1" sz="6000">
                <a:solidFill>
                  <a:srgbClr val="182A2E"/>
                </a:solidFill>
                <a:latin typeface="Montserrat"/>
                <a:ea typeface="Montserrat"/>
                <a:cs typeface="Montserrat"/>
                <a:sym typeface="Montserrat"/>
              </a:defRPr>
            </a:lvl4pPr>
            <a:lvl5pPr lvl="4">
              <a:spcBef>
                <a:spcPts val="0"/>
              </a:spcBef>
              <a:spcAft>
                <a:spcPts val="0"/>
              </a:spcAft>
              <a:buClr>
                <a:srgbClr val="182A2E"/>
              </a:buClr>
              <a:buSzPts val="6000"/>
              <a:buFont typeface="Montserrat"/>
              <a:buNone/>
              <a:defRPr b="1" sz="6000">
                <a:solidFill>
                  <a:srgbClr val="182A2E"/>
                </a:solidFill>
                <a:latin typeface="Montserrat"/>
                <a:ea typeface="Montserrat"/>
                <a:cs typeface="Montserrat"/>
                <a:sym typeface="Montserrat"/>
              </a:defRPr>
            </a:lvl5pPr>
            <a:lvl6pPr lvl="5">
              <a:spcBef>
                <a:spcPts val="0"/>
              </a:spcBef>
              <a:spcAft>
                <a:spcPts val="0"/>
              </a:spcAft>
              <a:buClr>
                <a:srgbClr val="182A2E"/>
              </a:buClr>
              <a:buSzPts val="6000"/>
              <a:buFont typeface="Montserrat"/>
              <a:buNone/>
              <a:defRPr b="1" sz="6000">
                <a:solidFill>
                  <a:srgbClr val="182A2E"/>
                </a:solidFill>
                <a:latin typeface="Montserrat"/>
                <a:ea typeface="Montserrat"/>
                <a:cs typeface="Montserrat"/>
                <a:sym typeface="Montserrat"/>
              </a:defRPr>
            </a:lvl6pPr>
            <a:lvl7pPr lvl="6">
              <a:spcBef>
                <a:spcPts val="0"/>
              </a:spcBef>
              <a:spcAft>
                <a:spcPts val="0"/>
              </a:spcAft>
              <a:buClr>
                <a:srgbClr val="182A2E"/>
              </a:buClr>
              <a:buSzPts val="6000"/>
              <a:buFont typeface="Montserrat"/>
              <a:buNone/>
              <a:defRPr b="1" sz="6000">
                <a:solidFill>
                  <a:srgbClr val="182A2E"/>
                </a:solidFill>
                <a:latin typeface="Montserrat"/>
                <a:ea typeface="Montserrat"/>
                <a:cs typeface="Montserrat"/>
                <a:sym typeface="Montserrat"/>
              </a:defRPr>
            </a:lvl7pPr>
            <a:lvl8pPr lvl="7">
              <a:spcBef>
                <a:spcPts val="0"/>
              </a:spcBef>
              <a:spcAft>
                <a:spcPts val="0"/>
              </a:spcAft>
              <a:buClr>
                <a:srgbClr val="182A2E"/>
              </a:buClr>
              <a:buSzPts val="6000"/>
              <a:buFont typeface="Montserrat"/>
              <a:buNone/>
              <a:defRPr b="1" sz="6000">
                <a:solidFill>
                  <a:srgbClr val="182A2E"/>
                </a:solidFill>
                <a:latin typeface="Montserrat"/>
                <a:ea typeface="Montserrat"/>
                <a:cs typeface="Montserrat"/>
                <a:sym typeface="Montserrat"/>
              </a:defRPr>
            </a:lvl8pPr>
            <a:lvl9pPr lvl="8">
              <a:spcBef>
                <a:spcPts val="0"/>
              </a:spcBef>
              <a:spcAft>
                <a:spcPts val="0"/>
              </a:spcAft>
              <a:buClr>
                <a:srgbClr val="182A2E"/>
              </a:buClr>
              <a:buSzPts val="6000"/>
              <a:buFont typeface="Montserrat"/>
              <a:buNone/>
              <a:defRPr b="1" sz="6000">
                <a:solidFill>
                  <a:srgbClr val="182A2E"/>
                </a:solidFill>
                <a:latin typeface="Montserrat"/>
                <a:ea typeface="Montserrat"/>
                <a:cs typeface="Montserrat"/>
                <a:sym typeface="Montserrat"/>
              </a:defRPr>
            </a:lvl9pPr>
          </a:lstStyle>
          <a:p/>
        </p:txBody>
      </p:sp>
      <p:sp>
        <p:nvSpPr>
          <p:cNvPr id="7" name="Google Shape;7;p1"/>
          <p:cNvSpPr txBox="1"/>
          <p:nvPr>
            <p:ph idx="1" type="body"/>
          </p:nvPr>
        </p:nvSpPr>
        <p:spPr>
          <a:xfrm>
            <a:off x="1164100" y="3105148"/>
            <a:ext cx="6815700" cy="1399500"/>
          </a:xfrm>
          <a:prstGeom prst="rect">
            <a:avLst/>
          </a:prstGeom>
          <a:noFill/>
          <a:ln>
            <a:noFill/>
          </a:ln>
        </p:spPr>
        <p:txBody>
          <a:bodyPr anchorCtr="0" anchor="t" bIns="91425" lIns="91425" spcFirstLastPara="1" rIns="91425" wrap="square" tIns="91425"/>
          <a:lstStyle>
            <a:lvl1pPr indent="-317500" lvl="0" marL="457200">
              <a:spcBef>
                <a:spcPts val="60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1pPr>
            <a:lvl2pPr indent="-317500" lvl="1" marL="9144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2pPr>
            <a:lvl3pPr indent="-317500" lvl="2" marL="13716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3pPr>
            <a:lvl4pPr indent="-317500" lvl="3" marL="18288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4pPr>
            <a:lvl5pPr indent="-317500" lvl="4" marL="22860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5pPr>
            <a:lvl6pPr indent="-317500" lvl="5" marL="27432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6pPr>
            <a:lvl7pPr indent="-317500" lvl="6" marL="32004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7pPr>
            <a:lvl8pPr indent="-317500" lvl="7" marL="36576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8pPr>
            <a:lvl9pPr indent="-317500" lvl="8" marL="4114800">
              <a:spcBef>
                <a:spcPts val="0"/>
              </a:spcBef>
              <a:spcAft>
                <a:spcPts val="0"/>
              </a:spcAft>
              <a:buClr>
                <a:srgbClr val="182A2E"/>
              </a:buClr>
              <a:buSzPts val="1400"/>
              <a:buFont typeface="Didact Gothic"/>
              <a:buChar char="▫"/>
              <a:defRPr>
                <a:solidFill>
                  <a:srgbClr val="182A2E"/>
                </a:solidFill>
                <a:latin typeface="Didact Gothic"/>
                <a:ea typeface="Didact Gothic"/>
                <a:cs typeface="Didact Gothic"/>
                <a:sym typeface="Didact Gothic"/>
              </a:defRPr>
            </a:lvl9pPr>
          </a:lstStyle>
          <a:p/>
        </p:txBody>
      </p:sp>
      <p:sp>
        <p:nvSpPr>
          <p:cNvPr id="8" name="Google Shape;8;p1"/>
          <p:cNvSpPr txBox="1"/>
          <p:nvPr>
            <p:ph idx="12" type="sldNum"/>
          </p:nvPr>
        </p:nvSpPr>
        <p:spPr>
          <a:xfrm>
            <a:off x="8516114" y="4749851"/>
            <a:ext cx="548700" cy="393600"/>
          </a:xfrm>
          <a:prstGeom prst="rect">
            <a:avLst/>
          </a:prstGeom>
          <a:noFill/>
          <a:ln>
            <a:noFill/>
          </a:ln>
        </p:spPr>
        <p:txBody>
          <a:bodyPr anchorCtr="0" anchor="t" bIns="91425" lIns="91425" spcFirstLastPara="1" rIns="91425" wrap="square" tIns="91425">
            <a:noAutofit/>
          </a:bodyPr>
          <a:lstStyle>
            <a:lvl1pPr lvl="0" algn="r">
              <a:buNone/>
              <a:defRPr b="1" sz="1000">
                <a:solidFill>
                  <a:srgbClr val="182A2E"/>
                </a:solidFill>
                <a:latin typeface="Montserrat"/>
                <a:ea typeface="Montserrat"/>
                <a:cs typeface="Montserrat"/>
                <a:sym typeface="Montserrat"/>
              </a:defRPr>
            </a:lvl1pPr>
            <a:lvl2pPr lvl="1" algn="r">
              <a:buNone/>
              <a:defRPr b="1" sz="1000">
                <a:solidFill>
                  <a:srgbClr val="182A2E"/>
                </a:solidFill>
                <a:latin typeface="Montserrat"/>
                <a:ea typeface="Montserrat"/>
                <a:cs typeface="Montserrat"/>
                <a:sym typeface="Montserrat"/>
              </a:defRPr>
            </a:lvl2pPr>
            <a:lvl3pPr lvl="2" algn="r">
              <a:buNone/>
              <a:defRPr b="1" sz="1000">
                <a:solidFill>
                  <a:srgbClr val="182A2E"/>
                </a:solidFill>
                <a:latin typeface="Montserrat"/>
                <a:ea typeface="Montserrat"/>
                <a:cs typeface="Montserrat"/>
                <a:sym typeface="Montserrat"/>
              </a:defRPr>
            </a:lvl3pPr>
            <a:lvl4pPr lvl="3" algn="r">
              <a:buNone/>
              <a:defRPr b="1" sz="1000">
                <a:solidFill>
                  <a:srgbClr val="182A2E"/>
                </a:solidFill>
                <a:latin typeface="Montserrat"/>
                <a:ea typeface="Montserrat"/>
                <a:cs typeface="Montserrat"/>
                <a:sym typeface="Montserrat"/>
              </a:defRPr>
            </a:lvl4pPr>
            <a:lvl5pPr lvl="4" algn="r">
              <a:buNone/>
              <a:defRPr b="1" sz="1000">
                <a:solidFill>
                  <a:srgbClr val="182A2E"/>
                </a:solidFill>
                <a:latin typeface="Montserrat"/>
                <a:ea typeface="Montserrat"/>
                <a:cs typeface="Montserrat"/>
                <a:sym typeface="Montserrat"/>
              </a:defRPr>
            </a:lvl5pPr>
            <a:lvl6pPr lvl="5" algn="r">
              <a:buNone/>
              <a:defRPr b="1" sz="1000">
                <a:solidFill>
                  <a:srgbClr val="182A2E"/>
                </a:solidFill>
                <a:latin typeface="Montserrat"/>
                <a:ea typeface="Montserrat"/>
                <a:cs typeface="Montserrat"/>
                <a:sym typeface="Montserrat"/>
              </a:defRPr>
            </a:lvl6pPr>
            <a:lvl7pPr lvl="6" algn="r">
              <a:buNone/>
              <a:defRPr b="1" sz="1000">
                <a:solidFill>
                  <a:srgbClr val="182A2E"/>
                </a:solidFill>
                <a:latin typeface="Montserrat"/>
                <a:ea typeface="Montserrat"/>
                <a:cs typeface="Montserrat"/>
                <a:sym typeface="Montserrat"/>
              </a:defRPr>
            </a:lvl7pPr>
            <a:lvl8pPr lvl="7" algn="r">
              <a:buNone/>
              <a:defRPr b="1" sz="1000">
                <a:solidFill>
                  <a:srgbClr val="182A2E"/>
                </a:solidFill>
                <a:latin typeface="Montserrat"/>
                <a:ea typeface="Montserrat"/>
                <a:cs typeface="Montserrat"/>
                <a:sym typeface="Montserrat"/>
              </a:defRPr>
            </a:lvl8pPr>
            <a:lvl9pPr lvl="8" algn="r">
              <a:buNone/>
              <a:defRPr b="1" sz="1000">
                <a:solidFill>
                  <a:srgbClr val="182A2E"/>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8.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7.png"/><Relationship Id="rId4" Type="http://schemas.openxmlformats.org/officeDocument/2006/relationships/hyperlink" Target="http://drive.google.com/file/d/1BAQED9Sww0dZOEkeDvO39BSg_iKr3Srp/view" TargetMode="External"/><Relationship Id="rId5"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hyperlink" Target="http://drive.google.com/file/d/1fxR07fIjlqSrjWJG2IYjTzjUVR7G8tr8/view" TargetMode="External"/><Relationship Id="rId5"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4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43.png"/><Relationship Id="rId13" Type="http://schemas.openxmlformats.org/officeDocument/2006/relationships/image" Target="../media/image23.png"/><Relationship Id="rId12" Type="http://schemas.openxmlformats.org/officeDocument/2006/relationships/image" Target="../media/image21.png"/><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5.png"/><Relationship Id="rId9" Type="http://schemas.openxmlformats.org/officeDocument/2006/relationships/image" Target="../media/image17.png"/><Relationship Id="rId15" Type="http://schemas.openxmlformats.org/officeDocument/2006/relationships/image" Target="../media/image25.png"/><Relationship Id="rId14" Type="http://schemas.openxmlformats.org/officeDocument/2006/relationships/image" Target="../media/image35.jpg"/><Relationship Id="rId16" Type="http://schemas.openxmlformats.org/officeDocument/2006/relationships/image" Target="../media/image29.png"/><Relationship Id="rId5" Type="http://schemas.openxmlformats.org/officeDocument/2006/relationships/image" Target="../media/image3.png"/><Relationship Id="rId6" Type="http://schemas.openxmlformats.org/officeDocument/2006/relationships/image" Target="../media/image11.png"/><Relationship Id="rId7" Type="http://schemas.openxmlformats.org/officeDocument/2006/relationships/image" Target="../media/image6.png"/><Relationship Id="rId8" Type="http://schemas.openxmlformats.org/officeDocument/2006/relationships/image" Target="../media/image10.png"/></Relationships>
</file>

<file path=ppt/slides/_rels/slide18.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45.png"/><Relationship Id="rId13" Type="http://schemas.openxmlformats.org/officeDocument/2006/relationships/image" Target="../media/image27.png"/><Relationship Id="rId12"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22.png"/><Relationship Id="rId15" Type="http://schemas.openxmlformats.org/officeDocument/2006/relationships/image" Target="../media/image31.png"/><Relationship Id="rId14" Type="http://schemas.openxmlformats.org/officeDocument/2006/relationships/image" Target="../media/image44.jpg"/><Relationship Id="rId16" Type="http://schemas.openxmlformats.org/officeDocument/2006/relationships/image" Target="../media/image30.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20.png"/></Relationships>
</file>

<file path=ppt/slides/_rels/slide19.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45.png"/><Relationship Id="rId13" Type="http://schemas.openxmlformats.org/officeDocument/2006/relationships/image" Target="../media/image27.png"/><Relationship Id="rId12"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22.png"/><Relationship Id="rId15" Type="http://schemas.openxmlformats.org/officeDocument/2006/relationships/image" Target="../media/image31.png"/><Relationship Id="rId14" Type="http://schemas.openxmlformats.org/officeDocument/2006/relationships/image" Target="../media/image44.jpg"/><Relationship Id="rId16" Type="http://schemas.openxmlformats.org/officeDocument/2006/relationships/image" Target="../media/image30.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45.png"/><Relationship Id="rId13" Type="http://schemas.openxmlformats.org/officeDocument/2006/relationships/image" Target="../media/image27.png"/><Relationship Id="rId12" Type="http://schemas.openxmlformats.org/officeDocument/2006/relationships/image" Target="../media/image26.png"/><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22.png"/><Relationship Id="rId15" Type="http://schemas.openxmlformats.org/officeDocument/2006/relationships/image" Target="../media/image31.png"/><Relationship Id="rId14" Type="http://schemas.openxmlformats.org/officeDocument/2006/relationships/image" Target="../media/image44.jpg"/><Relationship Id="rId16" Type="http://schemas.openxmlformats.org/officeDocument/2006/relationships/image" Target="../media/image30.png"/><Relationship Id="rId5" Type="http://schemas.openxmlformats.org/officeDocument/2006/relationships/image" Target="../media/image12.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32.png"/><Relationship Id="rId5"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 name="Shape 52"/>
        <p:cNvGrpSpPr/>
        <p:nvPr/>
      </p:nvGrpSpPr>
      <p:grpSpPr>
        <a:xfrm>
          <a:off x="0" y="0"/>
          <a:ext cx="0" cy="0"/>
          <a:chOff x="0" y="0"/>
          <a:chExt cx="0" cy="0"/>
        </a:xfrm>
      </p:grpSpPr>
      <p:pic>
        <p:nvPicPr>
          <p:cNvPr descr="photo-1434030216411-0b793f4b4173.jpg" id="53" name="Google Shape;53;p11"/>
          <p:cNvPicPr preferRelativeResize="0"/>
          <p:nvPr/>
        </p:nvPicPr>
        <p:blipFill rotWithShape="1">
          <a:blip r:embed="rId3">
            <a:alphaModFix amt="15000"/>
          </a:blip>
          <a:srcRect b="14855" l="0" r="0" t="28895"/>
          <a:stretch/>
        </p:blipFill>
        <p:spPr>
          <a:xfrm>
            <a:off x="0" y="0"/>
            <a:ext cx="9144000" cy="5143500"/>
          </a:xfrm>
          <a:prstGeom prst="rect">
            <a:avLst/>
          </a:prstGeom>
          <a:noFill/>
          <a:ln>
            <a:noFill/>
          </a:ln>
        </p:spPr>
      </p:pic>
      <p:sp>
        <p:nvSpPr>
          <p:cNvPr id="54" name="Google Shape;54;p11"/>
          <p:cNvSpPr txBox="1"/>
          <p:nvPr>
            <p:ph type="ctrTitle"/>
          </p:nvPr>
        </p:nvSpPr>
        <p:spPr>
          <a:xfrm>
            <a:off x="1176775" y="1610825"/>
            <a:ext cx="71238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SMART FACTORY ASSISTANT</a:t>
            </a:r>
            <a:endParaRPr sz="3600"/>
          </a:p>
        </p:txBody>
      </p:sp>
      <p:grpSp>
        <p:nvGrpSpPr>
          <p:cNvPr id="55" name="Google Shape;55;p11"/>
          <p:cNvGrpSpPr/>
          <p:nvPr/>
        </p:nvGrpSpPr>
        <p:grpSpPr>
          <a:xfrm>
            <a:off x="1414976" y="1165006"/>
            <a:ext cx="353136" cy="313738"/>
            <a:chOff x="5292575" y="3681900"/>
            <a:chExt cx="420150" cy="373275"/>
          </a:xfrm>
        </p:grpSpPr>
        <p:sp>
          <p:nvSpPr>
            <p:cNvPr id="56" name="Google Shape;56;p11"/>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 name="Google Shape;63;p11"/>
          <p:cNvPicPr preferRelativeResize="0"/>
          <p:nvPr/>
        </p:nvPicPr>
        <p:blipFill rotWithShape="1">
          <a:blip r:embed="rId4">
            <a:alphaModFix/>
          </a:blip>
          <a:srcRect b="0" l="0" r="0" t="0"/>
          <a:stretch/>
        </p:blipFill>
        <p:spPr>
          <a:xfrm>
            <a:off x="5728725" y="2793000"/>
            <a:ext cx="2004900" cy="1994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12E58"/>
        </a:solidFill>
      </p:bgPr>
    </p:bg>
    <p:spTree>
      <p:nvGrpSpPr>
        <p:cNvPr id="218" name="Shape 218"/>
        <p:cNvGrpSpPr/>
        <p:nvPr/>
      </p:nvGrpSpPr>
      <p:grpSpPr>
        <a:xfrm>
          <a:off x="0" y="0"/>
          <a:ext cx="0" cy="0"/>
          <a:chOff x="0" y="0"/>
          <a:chExt cx="0" cy="0"/>
        </a:xfrm>
      </p:grpSpPr>
      <p:sp>
        <p:nvSpPr>
          <p:cNvPr id="219" name="Google Shape;219;p20"/>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20"/>
          <p:cNvSpPr/>
          <p:nvPr/>
        </p:nvSpPr>
        <p:spPr>
          <a:xfrm>
            <a:off x="452113" y="372563"/>
            <a:ext cx="548700" cy="585900"/>
          </a:xfrm>
          <a:prstGeom prst="rect">
            <a:avLst/>
          </a:prstGeom>
          <a:solidFill>
            <a:srgbClr val="182A2E"/>
          </a:solidFill>
          <a:ln cap="flat" cmpd="sng" w="952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sp>
        <p:nvSpPr>
          <p:cNvPr id="221" name="Google Shape;221;p20"/>
          <p:cNvSpPr txBox="1"/>
          <p:nvPr>
            <p:ph idx="4294967295" type="subTitle"/>
          </p:nvPr>
        </p:nvSpPr>
        <p:spPr>
          <a:xfrm>
            <a:off x="1067900" y="288575"/>
            <a:ext cx="6412800" cy="7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Montserrat"/>
                <a:ea typeface="Montserrat"/>
                <a:cs typeface="Montserrat"/>
                <a:sym typeface="Montserrat"/>
              </a:rPr>
              <a:t>What’s our goal?</a:t>
            </a:r>
            <a:endParaRPr b="1" sz="3600">
              <a:latin typeface="Montserrat"/>
              <a:ea typeface="Montserrat"/>
              <a:cs typeface="Montserrat"/>
              <a:sym typeface="Montserrat"/>
            </a:endParaRPr>
          </a:p>
        </p:txBody>
      </p:sp>
      <p:sp>
        <p:nvSpPr>
          <p:cNvPr id="222" name="Google Shape;222;p20"/>
          <p:cNvSpPr txBox="1"/>
          <p:nvPr>
            <p:ph idx="4294967295" type="subTitle"/>
          </p:nvPr>
        </p:nvSpPr>
        <p:spPr>
          <a:xfrm>
            <a:off x="1090800" y="1034675"/>
            <a:ext cx="8182800" cy="5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We want to develop a modular smart factory solution, which solves the problems of our partners. Therefore we need to understand our partners’ pains.</a:t>
            </a:r>
            <a:endParaRPr sz="1800"/>
          </a:p>
        </p:txBody>
      </p:sp>
      <p:sp>
        <p:nvSpPr>
          <p:cNvPr id="223" name="Google Shape;223;p20"/>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grpSp>
        <p:nvGrpSpPr>
          <p:cNvPr id="224" name="Google Shape;224;p20"/>
          <p:cNvGrpSpPr/>
          <p:nvPr/>
        </p:nvGrpSpPr>
        <p:grpSpPr>
          <a:xfrm>
            <a:off x="540730" y="479750"/>
            <a:ext cx="371564" cy="371543"/>
            <a:chOff x="576250" y="4319400"/>
            <a:chExt cx="442075" cy="442050"/>
          </a:xfrm>
        </p:grpSpPr>
        <p:sp>
          <p:nvSpPr>
            <p:cNvPr id="225" name="Google Shape;225;p20"/>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0"/>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20"/>
          <p:cNvGrpSpPr/>
          <p:nvPr/>
        </p:nvGrpSpPr>
        <p:grpSpPr>
          <a:xfrm>
            <a:off x="1143397" y="2127718"/>
            <a:ext cx="342882" cy="350068"/>
            <a:chOff x="3951850" y="2985350"/>
            <a:chExt cx="407950" cy="416500"/>
          </a:xfrm>
        </p:grpSpPr>
        <p:sp>
          <p:nvSpPr>
            <p:cNvPr id="230" name="Google Shape;230;p20"/>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20"/>
          <p:cNvGrpSpPr/>
          <p:nvPr/>
        </p:nvGrpSpPr>
        <p:grpSpPr>
          <a:xfrm>
            <a:off x="1130091" y="2806838"/>
            <a:ext cx="369505" cy="268183"/>
            <a:chOff x="4604550" y="3714775"/>
            <a:chExt cx="439625" cy="319075"/>
          </a:xfrm>
        </p:grpSpPr>
        <p:sp>
          <p:nvSpPr>
            <p:cNvPr id="235" name="Google Shape;235;p20"/>
            <p:cNvSpPr/>
            <p:nvPr/>
          </p:nvSpPr>
          <p:spPr>
            <a:xfrm>
              <a:off x="4604550" y="3714775"/>
              <a:ext cx="439625" cy="319075"/>
            </a:xfrm>
            <a:custGeom>
              <a:rect b="b" l="l" r="r" t="t"/>
              <a:pathLst>
                <a:path extrusionOk="0" fill="none" h="12763" w="17585">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0"/>
            <p:cNvSpPr/>
            <p:nvPr/>
          </p:nvSpPr>
          <p:spPr>
            <a:xfrm>
              <a:off x="4647175" y="3761675"/>
              <a:ext cx="354400" cy="213725"/>
            </a:xfrm>
            <a:custGeom>
              <a:rect b="b" l="l" r="r" t="t"/>
              <a:pathLst>
                <a:path extrusionOk="0" fill="none" h="8549" w="14176">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cap="rnd" cmpd="sng" w="121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0"/>
          <p:cNvSpPr txBox="1"/>
          <p:nvPr/>
        </p:nvSpPr>
        <p:spPr>
          <a:xfrm>
            <a:off x="1637450" y="2739750"/>
            <a:ext cx="55815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182A2E"/>
                </a:solidFill>
                <a:latin typeface="Didact Gothic"/>
                <a:ea typeface="Didact Gothic"/>
                <a:cs typeface="Didact Gothic"/>
                <a:sym typeface="Didact Gothic"/>
              </a:rPr>
              <a:t>Drive innovation within our partners’ factories</a:t>
            </a:r>
            <a:endParaRPr sz="1600">
              <a:solidFill>
                <a:srgbClr val="182A2E"/>
              </a:solidFill>
              <a:latin typeface="Didact Gothic"/>
              <a:ea typeface="Didact Gothic"/>
              <a:cs typeface="Didact Gothic"/>
              <a:sym typeface="Didact Gothic"/>
            </a:endParaRPr>
          </a:p>
        </p:txBody>
      </p:sp>
      <p:sp>
        <p:nvSpPr>
          <p:cNvPr id="238" name="Google Shape;238;p20"/>
          <p:cNvSpPr txBox="1"/>
          <p:nvPr/>
        </p:nvSpPr>
        <p:spPr>
          <a:xfrm>
            <a:off x="1637450" y="2089300"/>
            <a:ext cx="55815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182A2E"/>
                </a:solidFill>
                <a:latin typeface="Didact Gothic"/>
                <a:ea typeface="Didact Gothic"/>
                <a:cs typeface="Didact Gothic"/>
                <a:sym typeface="Didact Gothic"/>
              </a:rPr>
              <a:t>Understand our partners’ pains</a:t>
            </a:r>
            <a:endParaRPr sz="1600">
              <a:solidFill>
                <a:srgbClr val="182A2E"/>
              </a:solidFill>
              <a:latin typeface="Didact Gothic"/>
              <a:ea typeface="Didact Gothic"/>
              <a:cs typeface="Didact Gothic"/>
              <a:sym typeface="Didact Gothi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2B82"/>
        </a:solidFill>
      </p:bgPr>
    </p:bg>
    <p:spTree>
      <p:nvGrpSpPr>
        <p:cNvPr id="242" name="Shape 242"/>
        <p:cNvGrpSpPr/>
        <p:nvPr/>
      </p:nvGrpSpPr>
      <p:grpSpPr>
        <a:xfrm>
          <a:off x="0" y="0"/>
          <a:ext cx="0" cy="0"/>
          <a:chOff x="0" y="0"/>
          <a:chExt cx="0" cy="0"/>
        </a:xfrm>
      </p:grpSpPr>
      <p:sp>
        <p:nvSpPr>
          <p:cNvPr id="243" name="Google Shape;243;p21"/>
          <p:cNvSpPr txBox="1"/>
          <p:nvPr>
            <p:ph type="title"/>
          </p:nvPr>
        </p:nvSpPr>
        <p:spPr>
          <a:xfrm>
            <a:off x="1164100" y="1608900"/>
            <a:ext cx="6815700" cy="19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TMS</a:t>
            </a:r>
            <a:endParaRPr/>
          </a:p>
        </p:txBody>
      </p:sp>
      <p:sp>
        <p:nvSpPr>
          <p:cNvPr id="244" name="Google Shape;244;p21"/>
          <p:cNvSpPr txBox="1"/>
          <p:nvPr>
            <p:ph idx="1" type="body"/>
          </p:nvPr>
        </p:nvSpPr>
        <p:spPr>
          <a:xfrm>
            <a:off x="1164000" y="2867625"/>
            <a:ext cx="2196900" cy="144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TECHNICAL FEASIBILITY</a:t>
            </a:r>
            <a:endParaRPr/>
          </a:p>
          <a:p>
            <a:pPr indent="0" lvl="0" marL="0" rtl="0" algn="l">
              <a:spcBef>
                <a:spcPts val="600"/>
              </a:spcBef>
              <a:spcAft>
                <a:spcPts val="0"/>
              </a:spcAft>
              <a:buNone/>
            </a:pPr>
            <a:r>
              <a:rPr lang="en"/>
              <a:t>Implementation of natural language processing for populating report. Audio recording of maintenance event to assure general Speech-to-Text translation.</a:t>
            </a:r>
            <a:endParaRPr/>
          </a:p>
        </p:txBody>
      </p:sp>
      <p:sp>
        <p:nvSpPr>
          <p:cNvPr id="245" name="Google Shape;245;p21"/>
          <p:cNvSpPr txBox="1"/>
          <p:nvPr>
            <p:ph idx="2" type="body"/>
          </p:nvPr>
        </p:nvSpPr>
        <p:spPr>
          <a:xfrm>
            <a:off x="3473450" y="2867625"/>
            <a:ext cx="2196900" cy="144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VALIDATED SE INTEREST</a:t>
            </a:r>
            <a:endParaRPr/>
          </a:p>
          <a:p>
            <a:pPr indent="0" lvl="0" marL="0" rtl="0" algn="l">
              <a:spcBef>
                <a:spcPts val="600"/>
              </a:spcBef>
              <a:spcAft>
                <a:spcPts val="0"/>
              </a:spcAft>
              <a:buNone/>
            </a:pPr>
            <a:r>
              <a:rPr lang="en"/>
              <a:t>Investigation of current process. Interviews with TMS prototype. Workaround solutions with SMS, Email, Google forms.</a:t>
            </a:r>
            <a:endParaRPr/>
          </a:p>
        </p:txBody>
      </p:sp>
      <p:sp>
        <p:nvSpPr>
          <p:cNvPr id="246" name="Google Shape;246;p21"/>
          <p:cNvSpPr txBox="1"/>
          <p:nvPr>
            <p:ph idx="3" type="body"/>
          </p:nvPr>
        </p:nvSpPr>
        <p:spPr>
          <a:xfrm>
            <a:off x="5782901" y="2867625"/>
            <a:ext cx="2196900" cy="144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TETRA PAK STANDARDS</a:t>
            </a:r>
            <a:endParaRPr/>
          </a:p>
          <a:p>
            <a:pPr indent="0" lvl="0" marL="0" rtl="0" algn="l">
              <a:spcBef>
                <a:spcPts val="600"/>
              </a:spcBef>
              <a:spcAft>
                <a:spcPts val="0"/>
              </a:spcAft>
              <a:buNone/>
            </a:pPr>
            <a:r>
              <a:rPr lang="en"/>
              <a:t>Validated interest in chatbot solution and alignment with other chatbot projects inside Tetra Pak. Cyber security discovery.</a:t>
            </a:r>
            <a:endParaRPr/>
          </a:p>
          <a:p>
            <a:pPr indent="0" lvl="0" marL="0" rtl="0" algn="l">
              <a:spcBef>
                <a:spcPts val="600"/>
              </a:spcBef>
              <a:spcAft>
                <a:spcPts val="0"/>
              </a:spcAft>
              <a:buNone/>
            </a:pPr>
            <a:r>
              <a:t/>
            </a:r>
            <a:endParaRPr/>
          </a:p>
        </p:txBody>
      </p:sp>
      <p:sp>
        <p:nvSpPr>
          <p:cNvPr id="247" name="Google Shape;247;p21"/>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48" name="Google Shape;248;p21"/>
          <p:cNvGrpSpPr/>
          <p:nvPr/>
        </p:nvGrpSpPr>
        <p:grpSpPr>
          <a:xfrm>
            <a:off x="1409488" y="1181306"/>
            <a:ext cx="353136" cy="313738"/>
            <a:chOff x="5292575" y="3681900"/>
            <a:chExt cx="420150" cy="373275"/>
          </a:xfrm>
        </p:grpSpPr>
        <p:sp>
          <p:nvSpPr>
            <p:cNvPr id="249" name="Google Shape;249;p21"/>
            <p:cNvSpPr/>
            <p:nvPr/>
          </p:nvSpPr>
          <p:spPr>
            <a:xfrm>
              <a:off x="5292575" y="3706875"/>
              <a:ext cx="420150" cy="266700"/>
            </a:xfrm>
            <a:custGeom>
              <a:rect b="b" l="l" r="r" t="t"/>
              <a:pathLst>
                <a:path extrusionOk="0" fill="none" h="10668" w="16806">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5490475" y="3681900"/>
              <a:ext cx="24375" cy="25000"/>
            </a:xfrm>
            <a:custGeom>
              <a:rect b="b" l="l" r="r" t="t"/>
              <a:pathLst>
                <a:path extrusionOk="0" fill="none" h="1000" w="975">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5358350" y="3973550"/>
              <a:ext cx="60900" cy="81625"/>
            </a:xfrm>
            <a:custGeom>
              <a:rect b="b" l="l" r="r" t="t"/>
              <a:pathLst>
                <a:path extrusionOk="0" fill="none" h="3265" w="2436">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5586050" y="3973550"/>
              <a:ext cx="60925" cy="81625"/>
            </a:xfrm>
            <a:custGeom>
              <a:rect b="b" l="l" r="r" t="t"/>
              <a:pathLst>
                <a:path extrusionOk="0" fill="none" h="3265" w="2437">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5316925" y="3731225"/>
              <a:ext cx="371450" cy="218000"/>
            </a:xfrm>
            <a:custGeom>
              <a:rect b="b" l="l" r="r" t="t"/>
              <a:pathLst>
                <a:path extrusionOk="0" fill="none" h="8720" w="14858">
                  <a:moveTo>
                    <a:pt x="1" y="0"/>
                  </a:moveTo>
                  <a:lnTo>
                    <a:pt x="1" y="8719"/>
                  </a:lnTo>
                  <a:lnTo>
                    <a:pt x="14857" y="8719"/>
                  </a:lnTo>
                  <a:lnTo>
                    <a:pt x="14857" y="0"/>
                  </a:lnTo>
                  <a:lnTo>
                    <a:pt x="1" y="0"/>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5380250" y="3784800"/>
              <a:ext cx="230200" cy="115725"/>
            </a:xfrm>
            <a:custGeom>
              <a:rect b="b" l="l" r="r" t="t"/>
              <a:pathLst>
                <a:path extrusionOk="0" fill="none" h="4629" w="9208">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5547700" y="3779925"/>
              <a:ext cx="68825" cy="68825"/>
            </a:xfrm>
            <a:custGeom>
              <a:rect b="b" l="l" r="r" t="t"/>
              <a:pathLst>
                <a:path extrusionOk="0" fill="none" h="2753" w="2753">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34BA8"/>
        </a:solidFill>
      </p:bgPr>
    </p:bg>
    <p:spTree>
      <p:nvGrpSpPr>
        <p:cNvPr id="259" name="Shape 259"/>
        <p:cNvGrpSpPr/>
        <p:nvPr/>
      </p:nvGrpSpPr>
      <p:grpSpPr>
        <a:xfrm>
          <a:off x="0" y="0"/>
          <a:ext cx="0" cy="0"/>
          <a:chOff x="0" y="0"/>
          <a:chExt cx="0" cy="0"/>
        </a:xfrm>
      </p:grpSpPr>
      <p:pic>
        <p:nvPicPr>
          <p:cNvPr descr="7.jpg" id="260" name="Google Shape;260;p22"/>
          <p:cNvPicPr preferRelativeResize="0"/>
          <p:nvPr/>
        </p:nvPicPr>
        <p:blipFill>
          <a:blip r:embed="rId3">
            <a:alphaModFix amt="27000"/>
          </a:blip>
          <a:stretch>
            <a:fillRect/>
          </a:stretch>
        </p:blipFill>
        <p:spPr>
          <a:xfrm>
            <a:off x="0" y="0"/>
            <a:ext cx="9144000" cy="5143500"/>
          </a:xfrm>
          <a:prstGeom prst="rect">
            <a:avLst/>
          </a:prstGeom>
          <a:noFill/>
          <a:ln>
            <a:noFill/>
          </a:ln>
        </p:spPr>
      </p:pic>
      <p:sp>
        <p:nvSpPr>
          <p:cNvPr id="261" name="Google Shape;261;p22"/>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2" name="Google Shape;262;p22" title="180608_v0_1.mp4">
            <a:hlinkClick r:id="rId4"/>
          </p:cNvPr>
          <p:cNvPicPr preferRelativeResize="0"/>
          <p:nvPr/>
        </p:nvPicPr>
        <p:blipFill>
          <a:blip r:embed="rId5">
            <a:alphaModFix/>
          </a:blip>
          <a:stretch>
            <a:fillRect/>
          </a:stretch>
        </p:blipFill>
        <p:spPr>
          <a:xfrm>
            <a:off x="2373100" y="139600"/>
            <a:ext cx="3565000" cy="48535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34BA8"/>
        </a:solidFill>
      </p:bgPr>
    </p:bg>
    <p:spTree>
      <p:nvGrpSpPr>
        <p:cNvPr id="266" name="Shape 266"/>
        <p:cNvGrpSpPr/>
        <p:nvPr/>
      </p:nvGrpSpPr>
      <p:grpSpPr>
        <a:xfrm>
          <a:off x="0" y="0"/>
          <a:ext cx="0" cy="0"/>
          <a:chOff x="0" y="0"/>
          <a:chExt cx="0" cy="0"/>
        </a:xfrm>
      </p:grpSpPr>
      <p:pic>
        <p:nvPicPr>
          <p:cNvPr descr="7.jpg" id="267" name="Google Shape;267;p23"/>
          <p:cNvPicPr preferRelativeResize="0"/>
          <p:nvPr/>
        </p:nvPicPr>
        <p:blipFill>
          <a:blip r:embed="rId3">
            <a:alphaModFix amt="27000"/>
          </a:blip>
          <a:stretch>
            <a:fillRect/>
          </a:stretch>
        </p:blipFill>
        <p:spPr>
          <a:xfrm>
            <a:off x="0" y="0"/>
            <a:ext cx="9144000" cy="5143500"/>
          </a:xfrm>
          <a:prstGeom prst="rect">
            <a:avLst/>
          </a:prstGeom>
          <a:noFill/>
          <a:ln>
            <a:noFill/>
          </a:ln>
        </p:spPr>
      </p:pic>
      <p:sp>
        <p:nvSpPr>
          <p:cNvPr id="268" name="Google Shape;268;p23"/>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9" name="Google Shape;269;p23" title="Prototype2_2.mov">
            <a:hlinkClick r:id="rId4"/>
          </p:cNvPr>
          <p:cNvPicPr preferRelativeResize="0"/>
          <p:nvPr/>
        </p:nvPicPr>
        <p:blipFill>
          <a:blip r:embed="rId5">
            <a:alphaModFix/>
          </a:blip>
          <a:stretch>
            <a:fillRect/>
          </a:stretch>
        </p:blipFill>
        <p:spPr>
          <a:xfrm>
            <a:off x="641888" y="262412"/>
            <a:ext cx="7860226" cy="461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DB6"/>
        </a:solidFill>
      </p:bgPr>
    </p:bg>
    <p:spTree>
      <p:nvGrpSpPr>
        <p:cNvPr id="273" name="Shape 273"/>
        <p:cNvGrpSpPr/>
        <p:nvPr/>
      </p:nvGrpSpPr>
      <p:grpSpPr>
        <a:xfrm>
          <a:off x="0" y="0"/>
          <a:ext cx="0" cy="0"/>
          <a:chOff x="0" y="0"/>
          <a:chExt cx="0" cy="0"/>
        </a:xfrm>
      </p:grpSpPr>
      <p:sp>
        <p:nvSpPr>
          <p:cNvPr id="274" name="Google Shape;274;p24"/>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5" name="Google Shape;275;p24"/>
          <p:cNvSpPr/>
          <p:nvPr/>
        </p:nvSpPr>
        <p:spPr>
          <a:xfrm>
            <a:off x="452113" y="372563"/>
            <a:ext cx="548700" cy="585900"/>
          </a:xfrm>
          <a:prstGeom prst="rect">
            <a:avLst/>
          </a:prstGeom>
          <a:solidFill>
            <a:srgbClr val="182A2E"/>
          </a:solidFill>
          <a:ln cap="flat" cmpd="sng" w="952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sp>
        <p:nvSpPr>
          <p:cNvPr id="276" name="Google Shape;276;p24"/>
          <p:cNvSpPr txBox="1"/>
          <p:nvPr>
            <p:ph idx="4294967295" type="subTitle"/>
          </p:nvPr>
        </p:nvSpPr>
        <p:spPr>
          <a:xfrm>
            <a:off x="1067900" y="288575"/>
            <a:ext cx="8323200" cy="7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Use Case: Maintenance Reporting </a:t>
            </a:r>
            <a:endParaRPr b="1" sz="3000">
              <a:latin typeface="Montserrat"/>
              <a:ea typeface="Montserrat"/>
              <a:cs typeface="Montserrat"/>
              <a:sym typeface="Montserrat"/>
            </a:endParaRPr>
          </a:p>
        </p:txBody>
      </p:sp>
      <p:sp>
        <p:nvSpPr>
          <p:cNvPr id="277" name="Google Shape;277;p24"/>
          <p:cNvSpPr txBox="1"/>
          <p:nvPr/>
        </p:nvSpPr>
        <p:spPr>
          <a:xfrm>
            <a:off x="2265925" y="2907784"/>
            <a:ext cx="6091500" cy="9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SOLUTION</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Service Engineers can report their progress in servicing machines </a:t>
            </a:r>
            <a:r>
              <a:rPr b="1" lang="en">
                <a:solidFill>
                  <a:srgbClr val="182A2E"/>
                </a:solidFill>
                <a:latin typeface="Didact Gothic"/>
                <a:ea typeface="Didact Gothic"/>
                <a:cs typeface="Didact Gothic"/>
                <a:sym typeface="Didact Gothic"/>
              </a:rPr>
              <a:t>on-the-task</a:t>
            </a:r>
            <a:r>
              <a:rPr lang="en">
                <a:solidFill>
                  <a:srgbClr val="182A2E"/>
                </a:solidFill>
                <a:latin typeface="Didact Gothic"/>
                <a:ea typeface="Didact Gothic"/>
                <a:cs typeface="Didact Gothic"/>
                <a:sym typeface="Didact Gothic"/>
              </a:rPr>
              <a:t> using an intuitive voice interface and </a:t>
            </a:r>
            <a:r>
              <a:rPr b="1" lang="en">
                <a:solidFill>
                  <a:srgbClr val="182A2E"/>
                </a:solidFill>
                <a:latin typeface="Didact Gothic"/>
                <a:ea typeface="Didact Gothic"/>
                <a:cs typeface="Didact Gothic"/>
                <a:sym typeface="Didact Gothic"/>
              </a:rPr>
              <a:t>auto-generate</a:t>
            </a:r>
            <a:r>
              <a:rPr lang="en">
                <a:solidFill>
                  <a:srgbClr val="182A2E"/>
                </a:solidFill>
                <a:latin typeface="Didact Gothic"/>
                <a:ea typeface="Didact Gothic"/>
                <a:cs typeface="Didact Gothic"/>
                <a:sym typeface="Didact Gothic"/>
              </a:rPr>
              <a:t> the finished report. </a:t>
            </a:r>
            <a:endParaRPr>
              <a:solidFill>
                <a:srgbClr val="182A2E"/>
              </a:solidFill>
              <a:latin typeface="Didact Gothic"/>
              <a:ea typeface="Didact Gothic"/>
              <a:cs typeface="Didact Gothic"/>
              <a:sym typeface="Didact Gothic"/>
            </a:endParaRPr>
          </a:p>
        </p:txBody>
      </p:sp>
      <p:grpSp>
        <p:nvGrpSpPr>
          <p:cNvPr id="278" name="Google Shape;278;p24"/>
          <p:cNvGrpSpPr/>
          <p:nvPr/>
        </p:nvGrpSpPr>
        <p:grpSpPr>
          <a:xfrm>
            <a:off x="618492" y="494324"/>
            <a:ext cx="215966" cy="342399"/>
            <a:chOff x="6718575" y="2318625"/>
            <a:chExt cx="256950" cy="407375"/>
          </a:xfrm>
        </p:grpSpPr>
        <p:sp>
          <p:nvSpPr>
            <p:cNvPr id="279" name="Google Shape;279;p24"/>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4"/>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4"/>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4"/>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24"/>
          <p:cNvSpPr txBox="1"/>
          <p:nvPr>
            <p:ph idx="4294967295" type="subTitle"/>
          </p:nvPr>
        </p:nvSpPr>
        <p:spPr>
          <a:xfrm>
            <a:off x="1067900" y="884325"/>
            <a:ext cx="7682400" cy="5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From paper-based reports to an intuitive voice-based interaction at Tetra Pak</a:t>
            </a:r>
            <a:endParaRPr sz="1800"/>
          </a:p>
        </p:txBody>
      </p:sp>
      <p:sp>
        <p:nvSpPr>
          <p:cNvPr id="288" name="Google Shape;288;p24"/>
          <p:cNvSpPr txBox="1"/>
          <p:nvPr/>
        </p:nvSpPr>
        <p:spPr>
          <a:xfrm>
            <a:off x="1840050" y="4047950"/>
            <a:ext cx="55815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Cut potential reporting time per instance by </a:t>
            </a:r>
            <a:r>
              <a:rPr b="1" lang="en">
                <a:solidFill>
                  <a:srgbClr val="182A2E"/>
                </a:solidFill>
                <a:latin typeface="Didact Gothic"/>
                <a:ea typeface="Didact Gothic"/>
                <a:cs typeface="Didact Gothic"/>
                <a:sym typeface="Didact Gothic"/>
              </a:rPr>
              <a:t>up to 80% </a:t>
            </a:r>
            <a:endParaRPr b="1">
              <a:solidFill>
                <a:srgbClr val="182A2E"/>
              </a:solidFill>
              <a:latin typeface="Didact Gothic"/>
              <a:ea typeface="Didact Gothic"/>
              <a:cs typeface="Didact Gothic"/>
              <a:sym typeface="Didact Gothic"/>
            </a:endParaRPr>
          </a:p>
        </p:txBody>
      </p:sp>
      <p:sp>
        <p:nvSpPr>
          <p:cNvPr id="289" name="Google Shape;289;p24"/>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pic>
        <p:nvPicPr>
          <p:cNvPr id="290" name="Google Shape;290;p24"/>
          <p:cNvPicPr preferRelativeResize="0"/>
          <p:nvPr/>
        </p:nvPicPr>
        <p:blipFill rotWithShape="1">
          <a:blip r:embed="rId3">
            <a:alphaModFix/>
          </a:blip>
          <a:srcRect b="12487" l="0" r="3484" t="0"/>
          <a:stretch/>
        </p:blipFill>
        <p:spPr>
          <a:xfrm>
            <a:off x="1113100" y="3025987"/>
            <a:ext cx="1078763" cy="719995"/>
          </a:xfrm>
          <a:prstGeom prst="rect">
            <a:avLst/>
          </a:prstGeom>
          <a:noFill/>
          <a:ln>
            <a:noFill/>
          </a:ln>
        </p:spPr>
      </p:pic>
      <p:pic>
        <p:nvPicPr>
          <p:cNvPr id="291" name="Google Shape;291;p24"/>
          <p:cNvPicPr preferRelativeResize="0"/>
          <p:nvPr/>
        </p:nvPicPr>
        <p:blipFill>
          <a:blip r:embed="rId4">
            <a:alphaModFix/>
          </a:blip>
          <a:stretch>
            <a:fillRect/>
          </a:stretch>
        </p:blipFill>
        <p:spPr>
          <a:xfrm>
            <a:off x="1144425" y="1743972"/>
            <a:ext cx="1078763" cy="719994"/>
          </a:xfrm>
          <a:prstGeom prst="rect">
            <a:avLst/>
          </a:prstGeom>
          <a:noFill/>
          <a:ln>
            <a:noFill/>
          </a:ln>
        </p:spPr>
      </p:pic>
      <p:sp>
        <p:nvSpPr>
          <p:cNvPr id="292" name="Google Shape;292;p24"/>
          <p:cNvSpPr/>
          <p:nvPr/>
        </p:nvSpPr>
        <p:spPr>
          <a:xfrm>
            <a:off x="1425166" y="409096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4"/>
          <p:cNvSpPr txBox="1"/>
          <p:nvPr/>
        </p:nvSpPr>
        <p:spPr>
          <a:xfrm>
            <a:off x="2297250" y="1625775"/>
            <a:ext cx="6091500" cy="9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PROBLEM</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Service Engineers fill out multi-page paper reports after maintenance on a machine is done. This results in a loss of information, costs up to three hours each time and leads to frustration of employees.</a:t>
            </a:r>
            <a:endParaRPr>
              <a:solidFill>
                <a:srgbClr val="182A2E"/>
              </a:solidFill>
              <a:latin typeface="Didact Gothic"/>
              <a:ea typeface="Didact Gothic"/>
              <a:cs typeface="Didact Gothic"/>
              <a:sym typeface="Didact Gothic"/>
            </a:endParaRPr>
          </a:p>
        </p:txBody>
      </p:sp>
      <p:cxnSp>
        <p:nvCxnSpPr>
          <p:cNvPr id="294" name="Google Shape;294;p24"/>
          <p:cNvCxnSpPr/>
          <p:nvPr/>
        </p:nvCxnSpPr>
        <p:spPr>
          <a:xfrm>
            <a:off x="1682169" y="2565416"/>
            <a:ext cx="3300" cy="359100"/>
          </a:xfrm>
          <a:prstGeom prst="straightConnector1">
            <a:avLst/>
          </a:prstGeom>
          <a:noFill/>
          <a:ln cap="flat" cmpd="sng" w="28575">
            <a:solidFill>
              <a:srgbClr val="182A2E"/>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DB6"/>
        </a:solidFill>
      </p:bgPr>
    </p:bg>
    <p:spTree>
      <p:nvGrpSpPr>
        <p:cNvPr id="298" name="Shape 298"/>
        <p:cNvGrpSpPr/>
        <p:nvPr/>
      </p:nvGrpSpPr>
      <p:grpSpPr>
        <a:xfrm>
          <a:off x="0" y="0"/>
          <a:ext cx="0" cy="0"/>
          <a:chOff x="0" y="0"/>
          <a:chExt cx="0" cy="0"/>
        </a:xfrm>
      </p:grpSpPr>
      <p:sp>
        <p:nvSpPr>
          <p:cNvPr id="299" name="Google Shape;299;p25"/>
          <p:cNvSpPr txBox="1"/>
          <p:nvPr>
            <p:ph type="title"/>
          </p:nvPr>
        </p:nvSpPr>
        <p:spPr>
          <a:xfrm>
            <a:off x="1164100" y="1608900"/>
            <a:ext cx="7256100" cy="19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SPECIAL</a:t>
            </a:r>
            <a:endParaRPr/>
          </a:p>
        </p:txBody>
      </p:sp>
      <p:sp>
        <p:nvSpPr>
          <p:cNvPr id="300" name="Google Shape;300;p25"/>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25"/>
          <p:cNvSpPr/>
          <p:nvPr/>
        </p:nvSpPr>
        <p:spPr>
          <a:xfrm>
            <a:off x="1419724" y="1147215"/>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a:off x="2958427" y="2667450"/>
            <a:ext cx="1925700" cy="1925700"/>
          </a:xfrm>
          <a:prstGeom prst="ellipse">
            <a:avLst/>
          </a:prstGeom>
          <a:noFill/>
          <a:ln cap="flat" cmpd="sng" w="114300">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82A2E"/>
                </a:solidFill>
                <a:latin typeface="Didact Gothic"/>
                <a:ea typeface="Didact Gothic"/>
                <a:cs typeface="Didact Gothic"/>
                <a:sym typeface="Didact Gothic"/>
              </a:rPr>
              <a:t>Standardized parameters for modularity</a:t>
            </a:r>
            <a:endParaRPr>
              <a:solidFill>
                <a:srgbClr val="182A2E"/>
              </a:solidFill>
              <a:latin typeface="Didact Gothic"/>
              <a:ea typeface="Didact Gothic"/>
              <a:cs typeface="Didact Gothic"/>
              <a:sym typeface="Didact Gothic"/>
            </a:endParaRPr>
          </a:p>
        </p:txBody>
      </p:sp>
      <p:sp>
        <p:nvSpPr>
          <p:cNvPr id="303" name="Google Shape;303;p25"/>
          <p:cNvSpPr/>
          <p:nvPr/>
        </p:nvSpPr>
        <p:spPr>
          <a:xfrm>
            <a:off x="1313350" y="2667450"/>
            <a:ext cx="1925700" cy="1925700"/>
          </a:xfrm>
          <a:prstGeom prst="ellipse">
            <a:avLst/>
          </a:prstGeom>
          <a:noFill/>
          <a:ln cap="flat" cmpd="sng" w="114300">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82A2E"/>
                </a:solidFill>
                <a:latin typeface="Didact Gothic"/>
                <a:ea typeface="Didact Gothic"/>
                <a:cs typeface="Didact Gothic"/>
                <a:sym typeface="Didact Gothic"/>
              </a:rPr>
              <a:t>Very specific field of application</a:t>
            </a:r>
            <a:endParaRPr>
              <a:solidFill>
                <a:srgbClr val="182A2E"/>
              </a:solidFill>
              <a:latin typeface="Didact Gothic"/>
              <a:ea typeface="Didact Gothic"/>
              <a:cs typeface="Didact Gothic"/>
              <a:sym typeface="Didact Gothic"/>
            </a:endParaRPr>
          </a:p>
        </p:txBody>
      </p:sp>
      <p:sp>
        <p:nvSpPr>
          <p:cNvPr id="304" name="Google Shape;304;p25"/>
          <p:cNvSpPr/>
          <p:nvPr/>
        </p:nvSpPr>
        <p:spPr>
          <a:xfrm>
            <a:off x="4603503" y="2667450"/>
            <a:ext cx="1925700" cy="1925700"/>
          </a:xfrm>
          <a:prstGeom prst="ellipse">
            <a:avLst/>
          </a:prstGeom>
          <a:noFill/>
          <a:ln cap="flat" cmpd="sng" w="114300">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82A2E"/>
                </a:solidFill>
                <a:latin typeface="Didact Gothic"/>
                <a:ea typeface="Didact Gothic"/>
                <a:cs typeface="Didact Gothic"/>
                <a:sym typeface="Didact Gothic"/>
              </a:rPr>
              <a:t>Functions can be built on top of each other for more complex tasks</a:t>
            </a:r>
            <a:endParaRPr>
              <a:solidFill>
                <a:srgbClr val="182A2E"/>
              </a:solidFill>
              <a:latin typeface="Didact Gothic"/>
              <a:ea typeface="Didact Gothic"/>
              <a:cs typeface="Didact Gothic"/>
              <a:sym typeface="Didact Gothi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12E58"/>
        </a:solidFill>
      </p:bgPr>
    </p:bg>
    <p:spTree>
      <p:nvGrpSpPr>
        <p:cNvPr id="308" name="Shape 308"/>
        <p:cNvGrpSpPr/>
        <p:nvPr/>
      </p:nvGrpSpPr>
      <p:grpSpPr>
        <a:xfrm>
          <a:off x="0" y="0"/>
          <a:ext cx="0" cy="0"/>
          <a:chOff x="0" y="0"/>
          <a:chExt cx="0" cy="0"/>
        </a:xfrm>
      </p:grpSpPr>
      <p:sp>
        <p:nvSpPr>
          <p:cNvPr id="309" name="Google Shape;309;p26"/>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0" name="Google Shape;310;p26"/>
          <p:cNvSpPr/>
          <p:nvPr/>
        </p:nvSpPr>
        <p:spPr>
          <a:xfrm>
            <a:off x="452113" y="372563"/>
            <a:ext cx="548700" cy="585900"/>
          </a:xfrm>
          <a:prstGeom prst="rect">
            <a:avLst/>
          </a:prstGeom>
          <a:solidFill>
            <a:srgbClr val="182A2E"/>
          </a:solidFill>
          <a:ln cap="flat" cmpd="sng" w="952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sp>
        <p:nvSpPr>
          <p:cNvPr id="311" name="Google Shape;311;p26"/>
          <p:cNvSpPr txBox="1"/>
          <p:nvPr>
            <p:ph idx="4294967295" type="subTitle"/>
          </p:nvPr>
        </p:nvSpPr>
        <p:spPr>
          <a:xfrm>
            <a:off x="1067900" y="288575"/>
            <a:ext cx="6412800" cy="7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Montserrat"/>
                <a:ea typeface="Montserrat"/>
                <a:cs typeface="Montserrat"/>
                <a:sym typeface="Montserrat"/>
              </a:rPr>
              <a:t>Product: What’s Special</a:t>
            </a:r>
            <a:endParaRPr b="1" sz="3600">
              <a:latin typeface="Montserrat"/>
              <a:ea typeface="Montserrat"/>
              <a:cs typeface="Montserrat"/>
              <a:sym typeface="Montserrat"/>
            </a:endParaRPr>
          </a:p>
        </p:txBody>
      </p:sp>
      <p:sp>
        <p:nvSpPr>
          <p:cNvPr id="312" name="Google Shape;312;p26"/>
          <p:cNvSpPr txBox="1"/>
          <p:nvPr>
            <p:ph idx="4294967295" type="subTitle"/>
          </p:nvPr>
        </p:nvSpPr>
        <p:spPr>
          <a:xfrm>
            <a:off x="1090800" y="1034675"/>
            <a:ext cx="8182800" cy="5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Digital Assistants, Dedicated to the Manufacturing Environment</a:t>
            </a:r>
            <a:endParaRPr sz="1800"/>
          </a:p>
        </p:txBody>
      </p:sp>
      <p:sp>
        <p:nvSpPr>
          <p:cNvPr id="313" name="Google Shape;313;p26"/>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grpSp>
        <p:nvGrpSpPr>
          <p:cNvPr id="314" name="Google Shape;314;p26"/>
          <p:cNvGrpSpPr/>
          <p:nvPr/>
        </p:nvGrpSpPr>
        <p:grpSpPr>
          <a:xfrm>
            <a:off x="540730" y="479750"/>
            <a:ext cx="371564" cy="371543"/>
            <a:chOff x="576250" y="4319400"/>
            <a:chExt cx="442075" cy="442050"/>
          </a:xfrm>
        </p:grpSpPr>
        <p:sp>
          <p:nvSpPr>
            <p:cNvPr id="315" name="Google Shape;315;p26"/>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26"/>
          <p:cNvSpPr/>
          <p:nvPr/>
        </p:nvSpPr>
        <p:spPr>
          <a:xfrm>
            <a:off x="4439875" y="1944950"/>
            <a:ext cx="2855400" cy="1957200"/>
          </a:xfrm>
          <a:prstGeom prst="rect">
            <a:avLst/>
          </a:prstGeom>
          <a:noFill/>
          <a:ln cap="flat" cmpd="sng" w="114300">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82A2E"/>
                </a:solidFill>
                <a:latin typeface="Didact Gothic"/>
                <a:ea typeface="Didact Gothic"/>
                <a:cs typeface="Didact Gothic"/>
                <a:sym typeface="Didact Gothic"/>
              </a:rPr>
              <a:t>Performance</a:t>
            </a:r>
            <a:endParaRPr sz="1800">
              <a:solidFill>
                <a:srgbClr val="182A2E"/>
              </a:solidFill>
              <a:latin typeface="Didact Gothic"/>
              <a:ea typeface="Didact Gothic"/>
              <a:cs typeface="Didact Gothic"/>
              <a:sym typeface="Didact Gothic"/>
            </a:endParaRPr>
          </a:p>
          <a:p>
            <a:pPr indent="0" lvl="0" marL="0" rtl="0" algn="ctr">
              <a:spcBef>
                <a:spcPts val="0"/>
              </a:spcBef>
              <a:spcAft>
                <a:spcPts val="0"/>
              </a:spcAft>
              <a:buNone/>
            </a:pPr>
            <a:r>
              <a:t/>
            </a:r>
            <a:endParaRPr sz="1800">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sz="1800">
                <a:solidFill>
                  <a:srgbClr val="182A2E"/>
                </a:solidFill>
                <a:latin typeface="Didact Gothic"/>
                <a:ea typeface="Didact Gothic"/>
                <a:cs typeface="Didact Gothic"/>
                <a:sym typeface="Didact Gothic"/>
              </a:rPr>
              <a:t>Proprietary architecture allows for representing </a:t>
            </a:r>
            <a:r>
              <a:rPr b="1" lang="en" sz="1800">
                <a:solidFill>
                  <a:srgbClr val="182A2E"/>
                </a:solidFill>
                <a:latin typeface="Didact Gothic"/>
                <a:ea typeface="Didact Gothic"/>
                <a:cs typeface="Didact Gothic"/>
                <a:sym typeface="Didact Gothic"/>
              </a:rPr>
              <a:t>complex tasks</a:t>
            </a:r>
            <a:r>
              <a:rPr lang="en" sz="1800">
                <a:solidFill>
                  <a:srgbClr val="182A2E"/>
                </a:solidFill>
                <a:latin typeface="Didact Gothic"/>
                <a:ea typeface="Didact Gothic"/>
                <a:cs typeface="Didact Gothic"/>
                <a:sym typeface="Didact Gothic"/>
              </a:rPr>
              <a:t>, unachieved by current standards</a:t>
            </a:r>
            <a:endParaRPr sz="1800">
              <a:solidFill>
                <a:srgbClr val="182A2E"/>
              </a:solidFill>
              <a:latin typeface="Didact Gothic"/>
              <a:ea typeface="Didact Gothic"/>
              <a:cs typeface="Didact Gothic"/>
              <a:sym typeface="Didact Gothic"/>
            </a:endParaRPr>
          </a:p>
        </p:txBody>
      </p:sp>
      <p:sp>
        <p:nvSpPr>
          <p:cNvPr id="320" name="Google Shape;320;p26"/>
          <p:cNvSpPr/>
          <p:nvPr/>
        </p:nvSpPr>
        <p:spPr>
          <a:xfrm>
            <a:off x="1195700" y="1944950"/>
            <a:ext cx="2855400" cy="1957200"/>
          </a:xfrm>
          <a:prstGeom prst="rect">
            <a:avLst/>
          </a:prstGeom>
          <a:noFill/>
          <a:ln cap="flat" cmpd="sng" w="114300">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182A2E"/>
                </a:solidFill>
                <a:latin typeface="Didact Gothic"/>
                <a:ea typeface="Didact Gothic"/>
                <a:cs typeface="Didact Gothic"/>
                <a:sym typeface="Didact Gothic"/>
              </a:rPr>
              <a:t>Integrity</a:t>
            </a:r>
            <a:endParaRPr sz="1800">
              <a:solidFill>
                <a:srgbClr val="182A2E"/>
              </a:solidFill>
              <a:latin typeface="Didact Gothic"/>
              <a:ea typeface="Didact Gothic"/>
              <a:cs typeface="Didact Gothic"/>
              <a:sym typeface="Didact Gothic"/>
            </a:endParaRPr>
          </a:p>
          <a:p>
            <a:pPr indent="0" lvl="0" marL="0" rtl="0" algn="ctr">
              <a:spcBef>
                <a:spcPts val="0"/>
              </a:spcBef>
              <a:spcAft>
                <a:spcPts val="0"/>
              </a:spcAft>
              <a:buNone/>
            </a:pPr>
            <a:r>
              <a:t/>
            </a:r>
            <a:endParaRPr sz="1800">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sz="1800">
                <a:solidFill>
                  <a:srgbClr val="182A2E"/>
                </a:solidFill>
                <a:latin typeface="Didact Gothic"/>
                <a:ea typeface="Didact Gothic"/>
                <a:cs typeface="Didact Gothic"/>
                <a:sym typeface="Didact Gothic"/>
              </a:rPr>
              <a:t>Voice Assistants either standalone or integrated into your favorite Apps, such as Microsoft Teams</a:t>
            </a:r>
            <a:endParaRPr sz="1800">
              <a:solidFill>
                <a:srgbClr val="182A2E"/>
              </a:solidFill>
              <a:latin typeface="Didact Gothic"/>
              <a:ea typeface="Didact Gothic"/>
              <a:cs typeface="Didact Gothic"/>
              <a:sym typeface="Didact Gothic"/>
            </a:endParaRPr>
          </a:p>
        </p:txBody>
      </p:sp>
      <p:sp>
        <p:nvSpPr>
          <p:cNvPr id="321" name="Google Shape;321;p26"/>
          <p:cNvSpPr/>
          <p:nvPr/>
        </p:nvSpPr>
        <p:spPr>
          <a:xfrm>
            <a:off x="3598650" y="3385075"/>
            <a:ext cx="5409300" cy="1608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Hier muss noch was Aussagekräftiges hin. Ggf. nachbessern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3F3F3"/>
        </a:solidFill>
      </p:bgPr>
    </p:bg>
    <p:spTree>
      <p:nvGrpSpPr>
        <p:cNvPr id="325" name="Shape 325"/>
        <p:cNvGrpSpPr/>
        <p:nvPr/>
      </p:nvGrpSpPr>
      <p:grpSpPr>
        <a:xfrm>
          <a:off x="0" y="0"/>
          <a:ext cx="0" cy="0"/>
          <a:chOff x="0" y="0"/>
          <a:chExt cx="0" cy="0"/>
        </a:xfrm>
      </p:grpSpPr>
      <p:sp>
        <p:nvSpPr>
          <p:cNvPr id="326" name="Google Shape;326;p27"/>
          <p:cNvSpPr txBox="1"/>
          <p:nvPr>
            <p:ph idx="12" type="sldNum"/>
          </p:nvPr>
        </p:nvSpPr>
        <p:spPr>
          <a:xfrm>
            <a:off x="7851372" y="4815274"/>
            <a:ext cx="442500" cy="31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7" name="Google Shape;327;p27"/>
          <p:cNvSpPr txBox="1"/>
          <p:nvPr/>
        </p:nvSpPr>
        <p:spPr>
          <a:xfrm>
            <a:off x="1123200" y="1131672"/>
            <a:ext cx="1065000" cy="11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7"/>
          <p:cNvPicPr preferRelativeResize="0"/>
          <p:nvPr/>
        </p:nvPicPr>
        <p:blipFill rotWithShape="1">
          <a:blip r:embed="rId3">
            <a:alphaModFix/>
          </a:blip>
          <a:srcRect b="0" l="734" r="0" t="0"/>
          <a:stretch/>
        </p:blipFill>
        <p:spPr>
          <a:xfrm>
            <a:off x="984675" y="1087080"/>
            <a:ext cx="1843244" cy="2025558"/>
          </a:xfrm>
          <a:prstGeom prst="rect">
            <a:avLst/>
          </a:prstGeom>
          <a:noFill/>
          <a:ln>
            <a:noFill/>
          </a:ln>
        </p:spPr>
      </p:pic>
      <p:sp>
        <p:nvSpPr>
          <p:cNvPr id="329" name="Google Shape;329;p27"/>
          <p:cNvSpPr txBox="1"/>
          <p:nvPr/>
        </p:nvSpPr>
        <p:spPr>
          <a:xfrm>
            <a:off x="2827918" y="1002431"/>
            <a:ext cx="1843200" cy="20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5D346"/>
                </a:solidFill>
                <a:latin typeface="Didact Gothic"/>
                <a:ea typeface="Didact Gothic"/>
                <a:cs typeface="Didact Gothic"/>
                <a:sym typeface="Didact Gothic"/>
              </a:rPr>
              <a:t>Viran</a:t>
            </a:r>
            <a:endParaRPr b="1" sz="1800">
              <a:solidFill>
                <a:srgbClr val="95D346"/>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AI &amp; Analytics</a:t>
            </a:r>
            <a:endParaRPr>
              <a:solidFill>
                <a:schemeClr val="dk1"/>
              </a:solidFill>
              <a:latin typeface="Didact Gothic"/>
              <a:ea typeface="Didact Gothic"/>
              <a:cs typeface="Didact Gothic"/>
              <a:sym typeface="Didact Gothic"/>
            </a:endParaRPr>
          </a:p>
        </p:txBody>
      </p:sp>
      <p:sp>
        <p:nvSpPr>
          <p:cNvPr id="330" name="Google Shape;330;p27"/>
          <p:cNvSpPr txBox="1"/>
          <p:nvPr/>
        </p:nvSpPr>
        <p:spPr>
          <a:xfrm>
            <a:off x="4671162" y="3119822"/>
            <a:ext cx="1843200" cy="20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C500"/>
                </a:solidFill>
                <a:latin typeface="Didact Gothic"/>
                <a:ea typeface="Didact Gothic"/>
                <a:cs typeface="Didact Gothic"/>
                <a:sym typeface="Didact Gothic"/>
              </a:rPr>
              <a:t>Rakesh</a:t>
            </a:r>
            <a:endParaRPr b="1" sz="1800">
              <a:solidFill>
                <a:srgbClr val="FFC500"/>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Tech</a:t>
            </a:r>
            <a:endParaRPr>
              <a:solidFill>
                <a:schemeClr val="dk1"/>
              </a:solidFill>
              <a:latin typeface="Didact Gothic"/>
              <a:ea typeface="Didact Gothic"/>
              <a:cs typeface="Didact Gothic"/>
              <a:sym typeface="Didact Gothic"/>
            </a:endParaRPr>
          </a:p>
        </p:txBody>
      </p:sp>
      <p:sp>
        <p:nvSpPr>
          <p:cNvPr id="331" name="Google Shape;331;p27"/>
          <p:cNvSpPr txBox="1"/>
          <p:nvPr/>
        </p:nvSpPr>
        <p:spPr>
          <a:xfrm>
            <a:off x="6517308" y="1002431"/>
            <a:ext cx="1843200" cy="20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B682D"/>
                </a:solidFill>
                <a:latin typeface="Didact Gothic"/>
                <a:ea typeface="Didact Gothic"/>
                <a:cs typeface="Didact Gothic"/>
                <a:sym typeface="Didact Gothic"/>
              </a:rPr>
              <a:t>Louis</a:t>
            </a:r>
            <a:endParaRPr b="1" sz="1800">
              <a:solidFill>
                <a:srgbClr val="FB682D"/>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Business</a:t>
            </a:r>
            <a:endParaRPr>
              <a:solidFill>
                <a:schemeClr val="dk1"/>
              </a:solidFill>
              <a:latin typeface="Didact Gothic"/>
              <a:ea typeface="Didact Gothic"/>
              <a:cs typeface="Didact Gothic"/>
              <a:sym typeface="Didact Gothic"/>
            </a:endParaRPr>
          </a:p>
        </p:txBody>
      </p:sp>
      <p:sp>
        <p:nvSpPr>
          <p:cNvPr id="332" name="Google Shape;332;p27"/>
          <p:cNvSpPr txBox="1"/>
          <p:nvPr/>
        </p:nvSpPr>
        <p:spPr>
          <a:xfrm>
            <a:off x="2828886" y="3028029"/>
            <a:ext cx="1843200" cy="91500"/>
          </a:xfrm>
          <a:prstGeom prst="rect">
            <a:avLst/>
          </a:prstGeom>
          <a:solidFill>
            <a:srgbClr val="95D34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txBox="1"/>
          <p:nvPr/>
        </p:nvSpPr>
        <p:spPr>
          <a:xfrm>
            <a:off x="4673097" y="1002250"/>
            <a:ext cx="1843200" cy="84900"/>
          </a:xfrm>
          <a:prstGeom prst="rect">
            <a:avLst/>
          </a:prstGeom>
          <a:solidFill>
            <a:srgbClr val="FFC5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27"/>
          <p:cNvPicPr preferRelativeResize="0"/>
          <p:nvPr/>
        </p:nvPicPr>
        <p:blipFill rotWithShape="1">
          <a:blip r:embed="rId4">
            <a:alphaModFix/>
          </a:blip>
          <a:srcRect b="11699" l="0" r="0" t="0"/>
          <a:stretch/>
        </p:blipFill>
        <p:spPr>
          <a:xfrm>
            <a:off x="984675" y="1033497"/>
            <a:ext cx="1843243" cy="2086325"/>
          </a:xfrm>
          <a:prstGeom prst="rect">
            <a:avLst/>
          </a:prstGeom>
          <a:noFill/>
          <a:ln>
            <a:noFill/>
          </a:ln>
        </p:spPr>
      </p:pic>
      <p:sp>
        <p:nvSpPr>
          <p:cNvPr id="335" name="Google Shape;335;p27"/>
          <p:cNvSpPr txBox="1"/>
          <p:nvPr/>
        </p:nvSpPr>
        <p:spPr>
          <a:xfrm>
            <a:off x="984675" y="1002431"/>
            <a:ext cx="1843200" cy="84900"/>
          </a:xfrm>
          <a:prstGeom prst="rect">
            <a:avLst/>
          </a:prstGeom>
          <a:solidFill>
            <a:srgbClr val="2AD4A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txBox="1"/>
          <p:nvPr/>
        </p:nvSpPr>
        <p:spPr>
          <a:xfrm>
            <a:off x="984675" y="3119822"/>
            <a:ext cx="1843200" cy="20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AD4AC"/>
                </a:solidFill>
                <a:latin typeface="Didact Gothic"/>
                <a:ea typeface="Didact Gothic"/>
                <a:cs typeface="Didact Gothic"/>
                <a:sym typeface="Didact Gothic"/>
              </a:rPr>
              <a:t>Maxi</a:t>
            </a:r>
            <a:endParaRPr b="1" sz="1800">
              <a:solidFill>
                <a:srgbClr val="2AD4AC"/>
              </a:solidFill>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ctr">
              <a:spcBef>
                <a:spcPts val="0"/>
              </a:spcBef>
              <a:spcAft>
                <a:spcPts val="0"/>
              </a:spcAft>
              <a:buNone/>
            </a:pPr>
            <a:r>
              <a:rPr lang="en">
                <a:latin typeface="Didact Gothic"/>
                <a:ea typeface="Didact Gothic"/>
                <a:cs typeface="Didact Gothic"/>
                <a:sym typeface="Didact Gothic"/>
              </a:rPr>
              <a:t>Product</a:t>
            </a:r>
            <a:endParaRPr>
              <a:latin typeface="Didact Gothic"/>
              <a:ea typeface="Didact Gothic"/>
              <a:cs typeface="Didact Gothic"/>
              <a:sym typeface="Didact Gothic"/>
            </a:endParaRPr>
          </a:p>
        </p:txBody>
      </p:sp>
      <p:pic>
        <p:nvPicPr>
          <p:cNvPr id="337" name="Google Shape;337;p27"/>
          <p:cNvPicPr preferRelativeResize="0"/>
          <p:nvPr/>
        </p:nvPicPr>
        <p:blipFill>
          <a:blip r:embed="rId5">
            <a:alphaModFix/>
          </a:blip>
          <a:stretch>
            <a:fillRect/>
          </a:stretch>
        </p:blipFill>
        <p:spPr>
          <a:xfrm>
            <a:off x="7406898" y="2749752"/>
            <a:ext cx="896240" cy="84769"/>
          </a:xfrm>
          <a:prstGeom prst="rect">
            <a:avLst/>
          </a:prstGeom>
          <a:noFill/>
          <a:ln>
            <a:noFill/>
          </a:ln>
        </p:spPr>
      </p:pic>
      <p:pic>
        <p:nvPicPr>
          <p:cNvPr id="338" name="Google Shape;338;p27"/>
          <p:cNvPicPr preferRelativeResize="0"/>
          <p:nvPr/>
        </p:nvPicPr>
        <p:blipFill>
          <a:blip r:embed="rId6">
            <a:alphaModFix/>
          </a:blip>
          <a:stretch>
            <a:fillRect/>
          </a:stretch>
        </p:blipFill>
        <p:spPr>
          <a:xfrm>
            <a:off x="1123202" y="4750476"/>
            <a:ext cx="547145" cy="267094"/>
          </a:xfrm>
          <a:prstGeom prst="rect">
            <a:avLst/>
          </a:prstGeom>
          <a:noFill/>
          <a:ln>
            <a:noFill/>
          </a:ln>
        </p:spPr>
      </p:pic>
      <p:pic>
        <p:nvPicPr>
          <p:cNvPr id="339" name="Google Shape;339;p27"/>
          <p:cNvPicPr preferRelativeResize="0"/>
          <p:nvPr/>
        </p:nvPicPr>
        <p:blipFill>
          <a:blip r:embed="rId7">
            <a:alphaModFix/>
          </a:blip>
          <a:stretch>
            <a:fillRect/>
          </a:stretch>
        </p:blipFill>
        <p:spPr>
          <a:xfrm>
            <a:off x="1738889" y="4750477"/>
            <a:ext cx="268283" cy="267092"/>
          </a:xfrm>
          <a:prstGeom prst="rect">
            <a:avLst/>
          </a:prstGeom>
          <a:noFill/>
          <a:ln>
            <a:noFill/>
          </a:ln>
        </p:spPr>
      </p:pic>
      <p:pic>
        <p:nvPicPr>
          <p:cNvPr id="340" name="Google Shape;340;p27"/>
          <p:cNvPicPr preferRelativeResize="0"/>
          <p:nvPr/>
        </p:nvPicPr>
        <p:blipFill>
          <a:blip r:embed="rId6">
            <a:alphaModFix/>
          </a:blip>
          <a:stretch>
            <a:fillRect/>
          </a:stretch>
        </p:blipFill>
        <p:spPr>
          <a:xfrm>
            <a:off x="6620156" y="2658591"/>
            <a:ext cx="547145" cy="267094"/>
          </a:xfrm>
          <a:prstGeom prst="rect">
            <a:avLst/>
          </a:prstGeom>
          <a:noFill/>
          <a:ln>
            <a:noFill/>
          </a:ln>
        </p:spPr>
      </p:pic>
      <p:pic>
        <p:nvPicPr>
          <p:cNvPr id="341" name="Google Shape;341;p27"/>
          <p:cNvPicPr preferRelativeResize="0"/>
          <p:nvPr/>
        </p:nvPicPr>
        <p:blipFill>
          <a:blip r:embed="rId7">
            <a:alphaModFix/>
          </a:blip>
          <a:stretch>
            <a:fillRect/>
          </a:stretch>
        </p:blipFill>
        <p:spPr>
          <a:xfrm>
            <a:off x="7064530" y="2658591"/>
            <a:ext cx="268282" cy="267092"/>
          </a:xfrm>
          <a:prstGeom prst="rect">
            <a:avLst/>
          </a:prstGeom>
          <a:noFill/>
          <a:ln>
            <a:noFill/>
          </a:ln>
        </p:spPr>
      </p:pic>
      <p:pic>
        <p:nvPicPr>
          <p:cNvPr id="342" name="Google Shape;342;p27"/>
          <p:cNvPicPr preferRelativeResize="0"/>
          <p:nvPr/>
        </p:nvPicPr>
        <p:blipFill rotWithShape="1">
          <a:blip r:embed="rId8">
            <a:alphaModFix/>
          </a:blip>
          <a:srcRect b="7612" l="0" r="0" t="0"/>
          <a:stretch/>
        </p:blipFill>
        <p:spPr>
          <a:xfrm>
            <a:off x="2139040" y="4712949"/>
            <a:ext cx="557972" cy="342148"/>
          </a:xfrm>
          <a:prstGeom prst="rect">
            <a:avLst/>
          </a:prstGeom>
          <a:noFill/>
          <a:ln>
            <a:noFill/>
          </a:ln>
        </p:spPr>
      </p:pic>
      <p:pic>
        <p:nvPicPr>
          <p:cNvPr id="343" name="Google Shape;343;p27"/>
          <p:cNvPicPr preferRelativeResize="0"/>
          <p:nvPr/>
        </p:nvPicPr>
        <p:blipFill>
          <a:blip r:embed="rId6">
            <a:alphaModFix/>
          </a:blip>
          <a:stretch>
            <a:fillRect/>
          </a:stretch>
        </p:blipFill>
        <p:spPr>
          <a:xfrm>
            <a:off x="4873842" y="4750476"/>
            <a:ext cx="547145" cy="267094"/>
          </a:xfrm>
          <a:prstGeom prst="rect">
            <a:avLst/>
          </a:prstGeom>
          <a:noFill/>
          <a:ln>
            <a:noFill/>
          </a:ln>
        </p:spPr>
      </p:pic>
      <p:pic>
        <p:nvPicPr>
          <p:cNvPr id="344" name="Google Shape;344;p27"/>
          <p:cNvPicPr preferRelativeResize="0"/>
          <p:nvPr/>
        </p:nvPicPr>
        <p:blipFill rotWithShape="1">
          <a:blip r:embed="rId9">
            <a:alphaModFix/>
          </a:blip>
          <a:srcRect b="1829" l="1481" r="1665" t="2375"/>
          <a:stretch/>
        </p:blipFill>
        <p:spPr>
          <a:xfrm>
            <a:off x="2897201" y="2621057"/>
            <a:ext cx="347440" cy="342160"/>
          </a:xfrm>
          <a:prstGeom prst="rect">
            <a:avLst/>
          </a:prstGeom>
          <a:noFill/>
          <a:ln>
            <a:noFill/>
          </a:ln>
        </p:spPr>
      </p:pic>
      <p:pic>
        <p:nvPicPr>
          <p:cNvPr id="345" name="Google Shape;345;p27"/>
          <p:cNvPicPr preferRelativeResize="0"/>
          <p:nvPr/>
        </p:nvPicPr>
        <p:blipFill rotWithShape="1">
          <a:blip r:embed="rId10">
            <a:alphaModFix/>
          </a:blip>
          <a:srcRect b="0" l="11504" r="11542" t="0"/>
          <a:stretch/>
        </p:blipFill>
        <p:spPr>
          <a:xfrm>
            <a:off x="5969151" y="4711072"/>
            <a:ext cx="347445" cy="345897"/>
          </a:xfrm>
          <a:prstGeom prst="rect">
            <a:avLst/>
          </a:prstGeom>
          <a:noFill/>
          <a:ln>
            <a:noFill/>
          </a:ln>
        </p:spPr>
      </p:pic>
      <p:pic>
        <p:nvPicPr>
          <p:cNvPr id="346" name="Google Shape;346;p27"/>
          <p:cNvPicPr preferRelativeResize="0"/>
          <p:nvPr/>
        </p:nvPicPr>
        <p:blipFill>
          <a:blip r:embed="rId11">
            <a:alphaModFix/>
          </a:blip>
          <a:stretch>
            <a:fillRect/>
          </a:stretch>
        </p:blipFill>
        <p:spPr>
          <a:xfrm>
            <a:off x="5420999" y="4711072"/>
            <a:ext cx="347444" cy="345901"/>
          </a:xfrm>
          <a:prstGeom prst="rect">
            <a:avLst/>
          </a:prstGeom>
          <a:noFill/>
          <a:ln>
            <a:noFill/>
          </a:ln>
        </p:spPr>
      </p:pic>
      <p:pic>
        <p:nvPicPr>
          <p:cNvPr id="347" name="Google Shape;347;p27"/>
          <p:cNvPicPr preferRelativeResize="0"/>
          <p:nvPr/>
        </p:nvPicPr>
        <p:blipFill>
          <a:blip r:embed="rId12">
            <a:alphaModFix/>
          </a:blip>
          <a:stretch>
            <a:fillRect/>
          </a:stretch>
        </p:blipFill>
        <p:spPr>
          <a:xfrm>
            <a:off x="3373645" y="2619186"/>
            <a:ext cx="347100" cy="345600"/>
          </a:xfrm>
          <a:prstGeom prst="ellipse">
            <a:avLst/>
          </a:prstGeom>
          <a:noFill/>
          <a:ln>
            <a:noFill/>
          </a:ln>
        </p:spPr>
      </p:pic>
      <p:pic>
        <p:nvPicPr>
          <p:cNvPr id="348" name="Google Shape;348;p27"/>
          <p:cNvPicPr preferRelativeResize="0"/>
          <p:nvPr/>
        </p:nvPicPr>
        <p:blipFill rotWithShape="1">
          <a:blip r:embed="rId13">
            <a:alphaModFix/>
          </a:blip>
          <a:srcRect b="23719" l="0" r="0" t="23734"/>
          <a:stretch/>
        </p:blipFill>
        <p:spPr>
          <a:xfrm>
            <a:off x="3866476" y="2619192"/>
            <a:ext cx="661181" cy="345902"/>
          </a:xfrm>
          <a:prstGeom prst="rect">
            <a:avLst/>
          </a:prstGeom>
          <a:noFill/>
          <a:ln>
            <a:noFill/>
          </a:ln>
        </p:spPr>
      </p:pic>
      <p:pic>
        <p:nvPicPr>
          <p:cNvPr id="349" name="Google Shape;349;p27"/>
          <p:cNvPicPr preferRelativeResize="0"/>
          <p:nvPr/>
        </p:nvPicPr>
        <p:blipFill rotWithShape="1">
          <a:blip r:embed="rId14">
            <a:alphaModFix/>
          </a:blip>
          <a:srcRect b="43598" l="22279" r="48090" t="7514"/>
          <a:stretch/>
        </p:blipFill>
        <p:spPr>
          <a:xfrm>
            <a:off x="4671162" y="1087020"/>
            <a:ext cx="1843246" cy="2032812"/>
          </a:xfrm>
          <a:prstGeom prst="rect">
            <a:avLst/>
          </a:prstGeom>
          <a:noFill/>
          <a:ln>
            <a:noFill/>
          </a:ln>
        </p:spPr>
      </p:pic>
      <p:pic>
        <p:nvPicPr>
          <p:cNvPr id="350" name="Google Shape;350;p27"/>
          <p:cNvPicPr preferRelativeResize="0"/>
          <p:nvPr/>
        </p:nvPicPr>
        <p:blipFill rotWithShape="1">
          <a:blip r:embed="rId15">
            <a:alphaModFix/>
          </a:blip>
          <a:srcRect b="4792" l="0" r="0" t="7280"/>
          <a:stretch/>
        </p:blipFill>
        <p:spPr>
          <a:xfrm>
            <a:off x="6517308" y="3119822"/>
            <a:ext cx="1843243" cy="2011388"/>
          </a:xfrm>
          <a:prstGeom prst="rect">
            <a:avLst/>
          </a:prstGeom>
          <a:noFill/>
          <a:ln>
            <a:noFill/>
          </a:ln>
        </p:spPr>
      </p:pic>
      <p:pic>
        <p:nvPicPr>
          <p:cNvPr id="351" name="Google Shape;351;p27"/>
          <p:cNvPicPr preferRelativeResize="0"/>
          <p:nvPr/>
        </p:nvPicPr>
        <p:blipFill rotWithShape="1">
          <a:blip r:embed="rId16">
            <a:alphaModFix/>
          </a:blip>
          <a:srcRect b="1071" l="0" r="16359" t="7344"/>
          <a:stretch/>
        </p:blipFill>
        <p:spPr>
          <a:xfrm>
            <a:off x="2828886" y="3119822"/>
            <a:ext cx="1843243" cy="2011350"/>
          </a:xfrm>
          <a:prstGeom prst="rect">
            <a:avLst/>
          </a:prstGeom>
          <a:noFill/>
          <a:ln>
            <a:noFill/>
          </a:ln>
        </p:spPr>
      </p:pic>
      <p:sp>
        <p:nvSpPr>
          <p:cNvPr id="352" name="Google Shape;352;p27"/>
          <p:cNvSpPr txBox="1"/>
          <p:nvPr/>
        </p:nvSpPr>
        <p:spPr>
          <a:xfrm>
            <a:off x="6517308" y="3028029"/>
            <a:ext cx="1843200" cy="91500"/>
          </a:xfrm>
          <a:prstGeom prst="rect">
            <a:avLst/>
          </a:prstGeom>
          <a:solidFill>
            <a:srgbClr val="FB682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7"/>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4" name="Google Shape;354;p27"/>
          <p:cNvSpPr/>
          <p:nvPr/>
        </p:nvSpPr>
        <p:spPr>
          <a:xfrm>
            <a:off x="452113" y="372563"/>
            <a:ext cx="548700" cy="585900"/>
          </a:xfrm>
          <a:prstGeom prst="rect">
            <a:avLst/>
          </a:prstGeom>
          <a:solidFill>
            <a:srgbClr val="182A2E"/>
          </a:solidFill>
          <a:ln cap="flat" cmpd="sng" w="952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grpSp>
        <p:nvGrpSpPr>
          <p:cNvPr id="355" name="Google Shape;355;p27"/>
          <p:cNvGrpSpPr/>
          <p:nvPr/>
        </p:nvGrpSpPr>
        <p:grpSpPr>
          <a:xfrm>
            <a:off x="618492" y="494324"/>
            <a:ext cx="215966" cy="342399"/>
            <a:chOff x="6718575" y="2318625"/>
            <a:chExt cx="256950" cy="407375"/>
          </a:xfrm>
        </p:grpSpPr>
        <p:sp>
          <p:nvSpPr>
            <p:cNvPr id="356" name="Google Shape;356;p2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7"/>
          <p:cNvSpPr txBox="1"/>
          <p:nvPr>
            <p:ph idx="4294967295" type="subTitle"/>
          </p:nvPr>
        </p:nvSpPr>
        <p:spPr>
          <a:xfrm>
            <a:off x="1067900" y="288575"/>
            <a:ext cx="6412800" cy="7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Montserrat"/>
                <a:ea typeface="Montserrat"/>
                <a:cs typeface="Montserrat"/>
                <a:sym typeface="Montserrat"/>
              </a:rPr>
              <a:t>Team</a:t>
            </a:r>
            <a:r>
              <a:rPr b="1" lang="en" sz="3600">
                <a:latin typeface="Montserrat"/>
                <a:ea typeface="Montserrat"/>
                <a:cs typeface="Montserrat"/>
                <a:sym typeface="Montserrat"/>
              </a:rPr>
              <a:t>: Design Thinkers</a:t>
            </a:r>
            <a:endParaRPr b="1" sz="3600">
              <a:latin typeface="Montserrat"/>
              <a:ea typeface="Montserrat"/>
              <a:cs typeface="Montserrat"/>
              <a:sym typeface="Montserrat"/>
            </a:endParaRPr>
          </a:p>
        </p:txBody>
      </p:sp>
      <p:cxnSp>
        <p:nvCxnSpPr>
          <p:cNvPr id="365" name="Google Shape;365;p27"/>
          <p:cNvCxnSpPr/>
          <p:nvPr/>
        </p:nvCxnSpPr>
        <p:spPr>
          <a:xfrm>
            <a:off x="2829500" y="1014200"/>
            <a:ext cx="1833000" cy="0"/>
          </a:xfrm>
          <a:prstGeom prst="straightConnector1">
            <a:avLst/>
          </a:prstGeom>
          <a:noFill/>
          <a:ln cap="flat" cmpd="sng" w="9525">
            <a:solidFill>
              <a:srgbClr val="B7B7B7"/>
            </a:solidFill>
            <a:prstDash val="solid"/>
            <a:round/>
            <a:headEnd len="med" w="med" type="none"/>
            <a:tailEnd len="med" w="med" type="none"/>
          </a:ln>
        </p:spPr>
      </p:cxnSp>
      <p:cxnSp>
        <p:nvCxnSpPr>
          <p:cNvPr id="366" name="Google Shape;366;p27"/>
          <p:cNvCxnSpPr/>
          <p:nvPr/>
        </p:nvCxnSpPr>
        <p:spPr>
          <a:xfrm>
            <a:off x="6522400" y="1017675"/>
            <a:ext cx="1833000" cy="0"/>
          </a:xfrm>
          <a:prstGeom prst="straightConnector1">
            <a:avLst/>
          </a:prstGeom>
          <a:noFill/>
          <a:ln cap="flat" cmpd="sng" w="9525">
            <a:solidFill>
              <a:srgbClr val="B7B7B7"/>
            </a:solidFill>
            <a:prstDash val="solid"/>
            <a:round/>
            <a:headEnd len="med" w="med" type="none"/>
            <a:tailEnd len="med" w="med" type="none"/>
          </a:ln>
        </p:spPr>
      </p:cxnSp>
      <p:cxnSp>
        <p:nvCxnSpPr>
          <p:cNvPr id="367" name="Google Shape;367;p27"/>
          <p:cNvCxnSpPr>
            <a:stCxn id="352" idx="3"/>
          </p:cNvCxnSpPr>
          <p:nvPr/>
        </p:nvCxnSpPr>
        <p:spPr>
          <a:xfrm rot="10800000">
            <a:off x="8355408" y="1017579"/>
            <a:ext cx="5100" cy="2056200"/>
          </a:xfrm>
          <a:prstGeom prst="straightConnector1">
            <a:avLst/>
          </a:prstGeom>
          <a:noFill/>
          <a:ln cap="flat" cmpd="sng" w="9525">
            <a:solidFill>
              <a:srgbClr val="B7B7B7"/>
            </a:solidFill>
            <a:prstDash val="solid"/>
            <a:round/>
            <a:headEnd len="med" w="med" type="none"/>
            <a:tailEnd len="med" w="med" type="none"/>
          </a:ln>
        </p:spPr>
      </p:cxnSp>
      <p:cxnSp>
        <p:nvCxnSpPr>
          <p:cNvPr id="368" name="Google Shape;368;p27"/>
          <p:cNvCxnSpPr/>
          <p:nvPr/>
        </p:nvCxnSpPr>
        <p:spPr>
          <a:xfrm rot="10800000">
            <a:off x="987800" y="3125050"/>
            <a:ext cx="11700" cy="20259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3F3F3"/>
        </a:solidFill>
      </p:bgPr>
    </p:bg>
    <p:spTree>
      <p:nvGrpSpPr>
        <p:cNvPr id="372" name="Shape 372"/>
        <p:cNvGrpSpPr/>
        <p:nvPr/>
      </p:nvGrpSpPr>
      <p:grpSpPr>
        <a:xfrm>
          <a:off x="0" y="0"/>
          <a:ext cx="0" cy="0"/>
          <a:chOff x="0" y="0"/>
          <a:chExt cx="0" cy="0"/>
        </a:xfrm>
      </p:grpSpPr>
      <p:sp>
        <p:nvSpPr>
          <p:cNvPr id="373" name="Google Shape;373;p28"/>
          <p:cNvSpPr txBox="1"/>
          <p:nvPr>
            <p:ph idx="12" type="sldNum"/>
          </p:nvPr>
        </p:nvSpPr>
        <p:spPr>
          <a:xfrm>
            <a:off x="7851372" y="4815274"/>
            <a:ext cx="442500" cy="31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4" name="Google Shape;374;p28"/>
          <p:cNvSpPr txBox="1"/>
          <p:nvPr/>
        </p:nvSpPr>
        <p:spPr>
          <a:xfrm>
            <a:off x="1123200" y="1131672"/>
            <a:ext cx="1065000" cy="11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28"/>
          <p:cNvPicPr preferRelativeResize="0"/>
          <p:nvPr/>
        </p:nvPicPr>
        <p:blipFill rotWithShape="1">
          <a:blip r:embed="rId3">
            <a:alphaModFix/>
          </a:blip>
          <a:srcRect b="0" l="734" r="0" t="0"/>
          <a:stretch/>
        </p:blipFill>
        <p:spPr>
          <a:xfrm>
            <a:off x="984675" y="1087080"/>
            <a:ext cx="1843244" cy="2025558"/>
          </a:xfrm>
          <a:prstGeom prst="rect">
            <a:avLst/>
          </a:prstGeom>
          <a:noFill/>
          <a:ln>
            <a:noFill/>
          </a:ln>
        </p:spPr>
      </p:pic>
      <p:sp>
        <p:nvSpPr>
          <p:cNvPr id="376" name="Google Shape;376;p28"/>
          <p:cNvSpPr txBox="1"/>
          <p:nvPr/>
        </p:nvSpPr>
        <p:spPr>
          <a:xfrm>
            <a:off x="2827918" y="1002431"/>
            <a:ext cx="1843200" cy="20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5D346"/>
                </a:solidFill>
                <a:latin typeface="Didact Gothic"/>
                <a:ea typeface="Didact Gothic"/>
                <a:cs typeface="Didact Gothic"/>
                <a:sym typeface="Didact Gothic"/>
              </a:rPr>
              <a:t>Viran</a:t>
            </a:r>
            <a:endParaRPr b="1" sz="1800">
              <a:solidFill>
                <a:srgbClr val="95D346"/>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AI &amp; Analytics</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MSc. Computer Science</a:t>
            </a:r>
            <a:endParaRPr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Digital Product School Scholar</a:t>
            </a:r>
            <a:endParaRPr>
              <a:solidFill>
                <a:schemeClr val="dk1"/>
              </a:solidFill>
              <a:latin typeface="Didact Gothic"/>
              <a:ea typeface="Didact Gothic"/>
              <a:cs typeface="Didact Gothic"/>
              <a:sym typeface="Didact Gothic"/>
            </a:endParaRPr>
          </a:p>
        </p:txBody>
      </p:sp>
      <p:sp>
        <p:nvSpPr>
          <p:cNvPr id="377" name="Google Shape;377;p28"/>
          <p:cNvSpPr txBox="1"/>
          <p:nvPr/>
        </p:nvSpPr>
        <p:spPr>
          <a:xfrm>
            <a:off x="4671162" y="3119822"/>
            <a:ext cx="1843200" cy="20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C500"/>
                </a:solidFill>
                <a:latin typeface="Didact Gothic"/>
                <a:ea typeface="Didact Gothic"/>
                <a:cs typeface="Didact Gothic"/>
                <a:sym typeface="Didact Gothic"/>
              </a:rPr>
              <a:t>Rakesh</a:t>
            </a:r>
            <a:endParaRPr b="1" sz="1800">
              <a:solidFill>
                <a:srgbClr val="FFC500"/>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Tech</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MSc. Computer Science</a:t>
            </a:r>
            <a:endParaRPr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Digital Product School Scholar</a:t>
            </a:r>
            <a:endParaRPr sz="1000">
              <a:solidFill>
                <a:schemeClr val="dk1"/>
              </a:solidFill>
              <a:latin typeface="Didact Gothic"/>
              <a:ea typeface="Didact Gothic"/>
              <a:cs typeface="Didact Gothic"/>
              <a:sym typeface="Didact Gothic"/>
            </a:endParaRPr>
          </a:p>
        </p:txBody>
      </p:sp>
      <p:sp>
        <p:nvSpPr>
          <p:cNvPr id="378" name="Google Shape;378;p28"/>
          <p:cNvSpPr txBox="1"/>
          <p:nvPr/>
        </p:nvSpPr>
        <p:spPr>
          <a:xfrm>
            <a:off x="6517308" y="1002431"/>
            <a:ext cx="1843200" cy="20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B682D"/>
                </a:solidFill>
                <a:latin typeface="Didact Gothic"/>
                <a:ea typeface="Didact Gothic"/>
                <a:cs typeface="Didact Gothic"/>
                <a:sym typeface="Didact Gothic"/>
              </a:rPr>
              <a:t>Louis</a:t>
            </a:r>
            <a:endParaRPr b="1" sz="1800">
              <a:solidFill>
                <a:srgbClr val="FB682D"/>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Business</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MSc. Mgmt&amp;Technology</a:t>
            </a:r>
            <a:endParaRPr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Manage&amp;More Scholar</a:t>
            </a:r>
            <a:endParaRPr>
              <a:solidFill>
                <a:schemeClr val="dk1"/>
              </a:solidFill>
              <a:latin typeface="Didact Gothic"/>
              <a:ea typeface="Didact Gothic"/>
              <a:cs typeface="Didact Gothic"/>
              <a:sym typeface="Didact Gothic"/>
            </a:endParaRPr>
          </a:p>
        </p:txBody>
      </p:sp>
      <p:sp>
        <p:nvSpPr>
          <p:cNvPr id="379" name="Google Shape;379;p28"/>
          <p:cNvSpPr txBox="1"/>
          <p:nvPr/>
        </p:nvSpPr>
        <p:spPr>
          <a:xfrm>
            <a:off x="2828886" y="3028029"/>
            <a:ext cx="1843200" cy="91500"/>
          </a:xfrm>
          <a:prstGeom prst="rect">
            <a:avLst/>
          </a:prstGeom>
          <a:solidFill>
            <a:srgbClr val="95D34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txBox="1"/>
          <p:nvPr/>
        </p:nvSpPr>
        <p:spPr>
          <a:xfrm>
            <a:off x="4673097" y="1002250"/>
            <a:ext cx="1843200" cy="84900"/>
          </a:xfrm>
          <a:prstGeom prst="rect">
            <a:avLst/>
          </a:prstGeom>
          <a:solidFill>
            <a:srgbClr val="FFC5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81" name="Google Shape;381;p28"/>
          <p:cNvPicPr preferRelativeResize="0"/>
          <p:nvPr/>
        </p:nvPicPr>
        <p:blipFill rotWithShape="1">
          <a:blip r:embed="rId4">
            <a:alphaModFix/>
          </a:blip>
          <a:srcRect b="11699" l="0" r="0" t="0"/>
          <a:stretch/>
        </p:blipFill>
        <p:spPr>
          <a:xfrm>
            <a:off x="984675" y="1033497"/>
            <a:ext cx="1843243" cy="2086325"/>
          </a:xfrm>
          <a:prstGeom prst="rect">
            <a:avLst/>
          </a:prstGeom>
          <a:noFill/>
          <a:ln>
            <a:noFill/>
          </a:ln>
        </p:spPr>
      </p:pic>
      <p:sp>
        <p:nvSpPr>
          <p:cNvPr id="382" name="Google Shape;382;p28"/>
          <p:cNvSpPr txBox="1"/>
          <p:nvPr/>
        </p:nvSpPr>
        <p:spPr>
          <a:xfrm>
            <a:off x="984675" y="1002431"/>
            <a:ext cx="1843200" cy="84900"/>
          </a:xfrm>
          <a:prstGeom prst="rect">
            <a:avLst/>
          </a:prstGeom>
          <a:solidFill>
            <a:srgbClr val="2AD4A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8"/>
          <p:cNvSpPr txBox="1"/>
          <p:nvPr/>
        </p:nvSpPr>
        <p:spPr>
          <a:xfrm>
            <a:off x="984675" y="3119822"/>
            <a:ext cx="1843200" cy="20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AD4AC"/>
                </a:solidFill>
                <a:latin typeface="Didact Gothic"/>
                <a:ea typeface="Didact Gothic"/>
                <a:cs typeface="Didact Gothic"/>
                <a:sym typeface="Didact Gothic"/>
              </a:rPr>
              <a:t>Maxi</a:t>
            </a:r>
            <a:endParaRPr b="1" sz="1800">
              <a:solidFill>
                <a:srgbClr val="2AD4AC"/>
              </a:solidFill>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ctr">
              <a:spcBef>
                <a:spcPts val="0"/>
              </a:spcBef>
              <a:spcAft>
                <a:spcPts val="0"/>
              </a:spcAft>
              <a:buNone/>
            </a:pPr>
            <a:r>
              <a:rPr lang="en">
                <a:latin typeface="Didact Gothic"/>
                <a:ea typeface="Didact Gothic"/>
                <a:cs typeface="Didact Gothic"/>
                <a:sym typeface="Didact Gothic"/>
              </a:rPr>
              <a:t>Product</a:t>
            </a:r>
            <a:endParaRPr>
              <a:latin typeface="Didact Gothic"/>
              <a:ea typeface="Didact Gothic"/>
              <a:cs typeface="Didact Gothic"/>
              <a:sym typeface="Didact Gothic"/>
            </a:endParaRPr>
          </a:p>
          <a:p>
            <a:pPr indent="0" lvl="0" marL="0" rtl="0" algn="ctr">
              <a:spcBef>
                <a:spcPts val="0"/>
              </a:spcBef>
              <a:spcAft>
                <a:spcPts val="0"/>
              </a:spcAft>
              <a:buNone/>
            </a:pPr>
            <a:r>
              <a:t/>
            </a:r>
            <a:endParaRPr>
              <a:latin typeface="Didact Gothic"/>
              <a:ea typeface="Didact Gothic"/>
              <a:cs typeface="Didact Gothic"/>
              <a:sym typeface="Didact Gothic"/>
            </a:endParaRPr>
          </a:p>
          <a:p>
            <a:pPr indent="0" lvl="0" marL="0" rtl="0" algn="ctr">
              <a:spcBef>
                <a:spcPts val="0"/>
              </a:spcBef>
              <a:spcAft>
                <a:spcPts val="0"/>
              </a:spcAft>
              <a:buNone/>
            </a:pPr>
            <a:r>
              <a:rPr lang="en" sz="1000">
                <a:latin typeface="Didact Gothic"/>
                <a:ea typeface="Didact Gothic"/>
                <a:cs typeface="Didact Gothic"/>
                <a:sym typeface="Didact Gothic"/>
              </a:rPr>
              <a:t>MSc. Particle Physics</a:t>
            </a:r>
            <a:endParaRPr sz="1000">
              <a:latin typeface="Didact Gothic"/>
              <a:ea typeface="Didact Gothic"/>
              <a:cs typeface="Didact Gothic"/>
              <a:sym typeface="Didact Gothic"/>
            </a:endParaRPr>
          </a:p>
          <a:p>
            <a:pPr indent="0" lvl="0" marL="0" rtl="0" algn="ctr">
              <a:spcBef>
                <a:spcPts val="0"/>
              </a:spcBef>
              <a:spcAft>
                <a:spcPts val="0"/>
              </a:spcAft>
              <a:buNone/>
            </a:pPr>
            <a:r>
              <a:rPr lang="en" sz="1000">
                <a:latin typeface="Didact Gothic"/>
                <a:ea typeface="Didact Gothic"/>
                <a:cs typeface="Didact Gothic"/>
                <a:sym typeface="Didact Gothic"/>
              </a:rPr>
              <a:t>Manage&amp;More Scholar</a:t>
            </a:r>
            <a:endParaRPr sz="1000">
              <a:latin typeface="Didact Gothic"/>
              <a:ea typeface="Didact Gothic"/>
              <a:cs typeface="Didact Gothic"/>
              <a:sym typeface="Didact Gothic"/>
            </a:endParaRPr>
          </a:p>
        </p:txBody>
      </p:sp>
      <p:pic>
        <p:nvPicPr>
          <p:cNvPr id="384" name="Google Shape;384;p28"/>
          <p:cNvPicPr preferRelativeResize="0"/>
          <p:nvPr/>
        </p:nvPicPr>
        <p:blipFill>
          <a:blip r:embed="rId5">
            <a:alphaModFix/>
          </a:blip>
          <a:stretch>
            <a:fillRect/>
          </a:stretch>
        </p:blipFill>
        <p:spPr>
          <a:xfrm>
            <a:off x="7406898" y="2749752"/>
            <a:ext cx="896240" cy="84769"/>
          </a:xfrm>
          <a:prstGeom prst="rect">
            <a:avLst/>
          </a:prstGeom>
          <a:noFill/>
          <a:ln>
            <a:noFill/>
          </a:ln>
        </p:spPr>
      </p:pic>
      <p:pic>
        <p:nvPicPr>
          <p:cNvPr id="385" name="Google Shape;385;p28"/>
          <p:cNvPicPr preferRelativeResize="0"/>
          <p:nvPr/>
        </p:nvPicPr>
        <p:blipFill>
          <a:blip r:embed="rId6">
            <a:alphaModFix/>
          </a:blip>
          <a:stretch>
            <a:fillRect/>
          </a:stretch>
        </p:blipFill>
        <p:spPr>
          <a:xfrm>
            <a:off x="1123202" y="4750476"/>
            <a:ext cx="547145" cy="267094"/>
          </a:xfrm>
          <a:prstGeom prst="rect">
            <a:avLst/>
          </a:prstGeom>
          <a:noFill/>
          <a:ln>
            <a:noFill/>
          </a:ln>
        </p:spPr>
      </p:pic>
      <p:pic>
        <p:nvPicPr>
          <p:cNvPr id="386" name="Google Shape;386;p28"/>
          <p:cNvPicPr preferRelativeResize="0"/>
          <p:nvPr/>
        </p:nvPicPr>
        <p:blipFill>
          <a:blip r:embed="rId7">
            <a:alphaModFix/>
          </a:blip>
          <a:stretch>
            <a:fillRect/>
          </a:stretch>
        </p:blipFill>
        <p:spPr>
          <a:xfrm>
            <a:off x="1738889" y="4750477"/>
            <a:ext cx="268283" cy="267092"/>
          </a:xfrm>
          <a:prstGeom prst="rect">
            <a:avLst/>
          </a:prstGeom>
          <a:noFill/>
          <a:ln>
            <a:noFill/>
          </a:ln>
        </p:spPr>
      </p:pic>
      <p:pic>
        <p:nvPicPr>
          <p:cNvPr id="387" name="Google Shape;387;p28"/>
          <p:cNvPicPr preferRelativeResize="0"/>
          <p:nvPr/>
        </p:nvPicPr>
        <p:blipFill>
          <a:blip r:embed="rId6">
            <a:alphaModFix/>
          </a:blip>
          <a:stretch>
            <a:fillRect/>
          </a:stretch>
        </p:blipFill>
        <p:spPr>
          <a:xfrm>
            <a:off x="6620156" y="2658591"/>
            <a:ext cx="547145" cy="267094"/>
          </a:xfrm>
          <a:prstGeom prst="rect">
            <a:avLst/>
          </a:prstGeom>
          <a:noFill/>
          <a:ln>
            <a:noFill/>
          </a:ln>
        </p:spPr>
      </p:pic>
      <p:pic>
        <p:nvPicPr>
          <p:cNvPr id="388" name="Google Shape;388;p28"/>
          <p:cNvPicPr preferRelativeResize="0"/>
          <p:nvPr/>
        </p:nvPicPr>
        <p:blipFill>
          <a:blip r:embed="rId7">
            <a:alphaModFix/>
          </a:blip>
          <a:stretch>
            <a:fillRect/>
          </a:stretch>
        </p:blipFill>
        <p:spPr>
          <a:xfrm>
            <a:off x="7064530" y="2658591"/>
            <a:ext cx="268282" cy="267092"/>
          </a:xfrm>
          <a:prstGeom prst="rect">
            <a:avLst/>
          </a:prstGeom>
          <a:noFill/>
          <a:ln>
            <a:noFill/>
          </a:ln>
        </p:spPr>
      </p:pic>
      <p:pic>
        <p:nvPicPr>
          <p:cNvPr id="389" name="Google Shape;389;p28"/>
          <p:cNvPicPr preferRelativeResize="0"/>
          <p:nvPr/>
        </p:nvPicPr>
        <p:blipFill rotWithShape="1">
          <a:blip r:embed="rId8">
            <a:alphaModFix/>
          </a:blip>
          <a:srcRect b="7612" l="0" r="0" t="0"/>
          <a:stretch/>
        </p:blipFill>
        <p:spPr>
          <a:xfrm>
            <a:off x="2139040" y="4712949"/>
            <a:ext cx="557972" cy="342148"/>
          </a:xfrm>
          <a:prstGeom prst="rect">
            <a:avLst/>
          </a:prstGeom>
          <a:noFill/>
          <a:ln>
            <a:noFill/>
          </a:ln>
        </p:spPr>
      </p:pic>
      <p:pic>
        <p:nvPicPr>
          <p:cNvPr id="390" name="Google Shape;390;p28"/>
          <p:cNvPicPr preferRelativeResize="0"/>
          <p:nvPr/>
        </p:nvPicPr>
        <p:blipFill>
          <a:blip r:embed="rId6">
            <a:alphaModFix/>
          </a:blip>
          <a:stretch>
            <a:fillRect/>
          </a:stretch>
        </p:blipFill>
        <p:spPr>
          <a:xfrm>
            <a:off x="4873842" y="4750476"/>
            <a:ext cx="547145" cy="267094"/>
          </a:xfrm>
          <a:prstGeom prst="rect">
            <a:avLst/>
          </a:prstGeom>
          <a:noFill/>
          <a:ln>
            <a:noFill/>
          </a:ln>
        </p:spPr>
      </p:pic>
      <p:pic>
        <p:nvPicPr>
          <p:cNvPr id="391" name="Google Shape;391;p28"/>
          <p:cNvPicPr preferRelativeResize="0"/>
          <p:nvPr/>
        </p:nvPicPr>
        <p:blipFill rotWithShape="1">
          <a:blip r:embed="rId9">
            <a:alphaModFix/>
          </a:blip>
          <a:srcRect b="1829" l="1481" r="1665" t="2375"/>
          <a:stretch/>
        </p:blipFill>
        <p:spPr>
          <a:xfrm>
            <a:off x="2897201" y="2621057"/>
            <a:ext cx="347440" cy="342160"/>
          </a:xfrm>
          <a:prstGeom prst="rect">
            <a:avLst/>
          </a:prstGeom>
          <a:noFill/>
          <a:ln>
            <a:noFill/>
          </a:ln>
        </p:spPr>
      </p:pic>
      <p:pic>
        <p:nvPicPr>
          <p:cNvPr id="392" name="Google Shape;392;p28"/>
          <p:cNvPicPr preferRelativeResize="0"/>
          <p:nvPr/>
        </p:nvPicPr>
        <p:blipFill rotWithShape="1">
          <a:blip r:embed="rId10">
            <a:alphaModFix/>
          </a:blip>
          <a:srcRect b="0" l="11504" r="11542" t="0"/>
          <a:stretch/>
        </p:blipFill>
        <p:spPr>
          <a:xfrm>
            <a:off x="5969151" y="4711072"/>
            <a:ext cx="347445" cy="345897"/>
          </a:xfrm>
          <a:prstGeom prst="rect">
            <a:avLst/>
          </a:prstGeom>
          <a:noFill/>
          <a:ln>
            <a:noFill/>
          </a:ln>
        </p:spPr>
      </p:pic>
      <p:pic>
        <p:nvPicPr>
          <p:cNvPr id="393" name="Google Shape;393;p28"/>
          <p:cNvPicPr preferRelativeResize="0"/>
          <p:nvPr/>
        </p:nvPicPr>
        <p:blipFill>
          <a:blip r:embed="rId11">
            <a:alphaModFix/>
          </a:blip>
          <a:stretch>
            <a:fillRect/>
          </a:stretch>
        </p:blipFill>
        <p:spPr>
          <a:xfrm>
            <a:off x="5420999" y="4711072"/>
            <a:ext cx="347444" cy="345901"/>
          </a:xfrm>
          <a:prstGeom prst="rect">
            <a:avLst/>
          </a:prstGeom>
          <a:noFill/>
          <a:ln>
            <a:noFill/>
          </a:ln>
        </p:spPr>
      </p:pic>
      <p:pic>
        <p:nvPicPr>
          <p:cNvPr id="394" name="Google Shape;394;p28"/>
          <p:cNvPicPr preferRelativeResize="0"/>
          <p:nvPr/>
        </p:nvPicPr>
        <p:blipFill>
          <a:blip r:embed="rId12">
            <a:alphaModFix/>
          </a:blip>
          <a:stretch>
            <a:fillRect/>
          </a:stretch>
        </p:blipFill>
        <p:spPr>
          <a:xfrm>
            <a:off x="3373645" y="2619186"/>
            <a:ext cx="347100" cy="345600"/>
          </a:xfrm>
          <a:prstGeom prst="ellipse">
            <a:avLst/>
          </a:prstGeom>
          <a:noFill/>
          <a:ln>
            <a:noFill/>
          </a:ln>
        </p:spPr>
      </p:pic>
      <p:pic>
        <p:nvPicPr>
          <p:cNvPr id="395" name="Google Shape;395;p28"/>
          <p:cNvPicPr preferRelativeResize="0"/>
          <p:nvPr/>
        </p:nvPicPr>
        <p:blipFill rotWithShape="1">
          <a:blip r:embed="rId13">
            <a:alphaModFix/>
          </a:blip>
          <a:srcRect b="23719" l="0" r="0" t="23734"/>
          <a:stretch/>
        </p:blipFill>
        <p:spPr>
          <a:xfrm>
            <a:off x="3866476" y="2619192"/>
            <a:ext cx="661181" cy="345902"/>
          </a:xfrm>
          <a:prstGeom prst="rect">
            <a:avLst/>
          </a:prstGeom>
          <a:noFill/>
          <a:ln>
            <a:noFill/>
          </a:ln>
        </p:spPr>
      </p:pic>
      <p:pic>
        <p:nvPicPr>
          <p:cNvPr id="396" name="Google Shape;396;p28"/>
          <p:cNvPicPr preferRelativeResize="0"/>
          <p:nvPr/>
        </p:nvPicPr>
        <p:blipFill rotWithShape="1">
          <a:blip r:embed="rId14">
            <a:alphaModFix/>
          </a:blip>
          <a:srcRect b="43598" l="22279" r="48090" t="7514"/>
          <a:stretch/>
        </p:blipFill>
        <p:spPr>
          <a:xfrm>
            <a:off x="4671162" y="1087020"/>
            <a:ext cx="1843246" cy="2032812"/>
          </a:xfrm>
          <a:prstGeom prst="rect">
            <a:avLst/>
          </a:prstGeom>
          <a:noFill/>
          <a:ln>
            <a:noFill/>
          </a:ln>
        </p:spPr>
      </p:pic>
      <p:pic>
        <p:nvPicPr>
          <p:cNvPr id="397" name="Google Shape;397;p28"/>
          <p:cNvPicPr preferRelativeResize="0"/>
          <p:nvPr/>
        </p:nvPicPr>
        <p:blipFill rotWithShape="1">
          <a:blip r:embed="rId15">
            <a:alphaModFix/>
          </a:blip>
          <a:srcRect b="4792" l="0" r="0" t="7280"/>
          <a:stretch/>
        </p:blipFill>
        <p:spPr>
          <a:xfrm>
            <a:off x="6517308" y="3119822"/>
            <a:ext cx="1843243" cy="2011388"/>
          </a:xfrm>
          <a:prstGeom prst="rect">
            <a:avLst/>
          </a:prstGeom>
          <a:noFill/>
          <a:ln>
            <a:noFill/>
          </a:ln>
        </p:spPr>
      </p:pic>
      <p:pic>
        <p:nvPicPr>
          <p:cNvPr id="398" name="Google Shape;398;p28"/>
          <p:cNvPicPr preferRelativeResize="0"/>
          <p:nvPr/>
        </p:nvPicPr>
        <p:blipFill rotWithShape="1">
          <a:blip r:embed="rId16">
            <a:alphaModFix/>
          </a:blip>
          <a:srcRect b="1071" l="0" r="16359" t="7344"/>
          <a:stretch/>
        </p:blipFill>
        <p:spPr>
          <a:xfrm>
            <a:off x="2828886" y="3119822"/>
            <a:ext cx="1843243" cy="2011350"/>
          </a:xfrm>
          <a:prstGeom prst="rect">
            <a:avLst/>
          </a:prstGeom>
          <a:noFill/>
          <a:ln>
            <a:noFill/>
          </a:ln>
        </p:spPr>
      </p:pic>
      <p:sp>
        <p:nvSpPr>
          <p:cNvPr id="399" name="Google Shape;399;p28"/>
          <p:cNvSpPr txBox="1"/>
          <p:nvPr/>
        </p:nvSpPr>
        <p:spPr>
          <a:xfrm>
            <a:off x="6517308" y="3028029"/>
            <a:ext cx="1843200" cy="91500"/>
          </a:xfrm>
          <a:prstGeom prst="rect">
            <a:avLst/>
          </a:prstGeom>
          <a:solidFill>
            <a:srgbClr val="FB682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8"/>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1" name="Google Shape;401;p28"/>
          <p:cNvSpPr/>
          <p:nvPr/>
        </p:nvSpPr>
        <p:spPr>
          <a:xfrm>
            <a:off x="452113" y="372563"/>
            <a:ext cx="548700" cy="585900"/>
          </a:xfrm>
          <a:prstGeom prst="rect">
            <a:avLst/>
          </a:prstGeom>
          <a:solidFill>
            <a:srgbClr val="182A2E"/>
          </a:solidFill>
          <a:ln cap="flat" cmpd="sng" w="952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grpSp>
        <p:nvGrpSpPr>
          <p:cNvPr id="402" name="Google Shape;402;p28"/>
          <p:cNvGrpSpPr/>
          <p:nvPr/>
        </p:nvGrpSpPr>
        <p:grpSpPr>
          <a:xfrm>
            <a:off x="618492" y="494324"/>
            <a:ext cx="215966" cy="342399"/>
            <a:chOff x="6718575" y="2318625"/>
            <a:chExt cx="256950" cy="407375"/>
          </a:xfrm>
        </p:grpSpPr>
        <p:sp>
          <p:nvSpPr>
            <p:cNvPr id="403" name="Google Shape;403;p2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8"/>
          <p:cNvSpPr txBox="1"/>
          <p:nvPr>
            <p:ph idx="4294967295" type="subTitle"/>
          </p:nvPr>
        </p:nvSpPr>
        <p:spPr>
          <a:xfrm>
            <a:off x="1067900" y="288575"/>
            <a:ext cx="6412800" cy="7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Montserrat"/>
                <a:ea typeface="Montserrat"/>
                <a:cs typeface="Montserrat"/>
                <a:sym typeface="Montserrat"/>
              </a:rPr>
              <a:t>Team: Design Thinkers</a:t>
            </a:r>
            <a:endParaRPr b="1" sz="3600">
              <a:latin typeface="Montserrat"/>
              <a:ea typeface="Montserrat"/>
              <a:cs typeface="Montserrat"/>
              <a:sym typeface="Montserrat"/>
            </a:endParaRPr>
          </a:p>
        </p:txBody>
      </p:sp>
      <p:cxnSp>
        <p:nvCxnSpPr>
          <p:cNvPr id="412" name="Google Shape;412;p28"/>
          <p:cNvCxnSpPr/>
          <p:nvPr/>
        </p:nvCxnSpPr>
        <p:spPr>
          <a:xfrm>
            <a:off x="2829500" y="1014200"/>
            <a:ext cx="1833000" cy="0"/>
          </a:xfrm>
          <a:prstGeom prst="straightConnector1">
            <a:avLst/>
          </a:prstGeom>
          <a:noFill/>
          <a:ln cap="flat" cmpd="sng" w="9525">
            <a:solidFill>
              <a:srgbClr val="B7B7B7"/>
            </a:solidFill>
            <a:prstDash val="solid"/>
            <a:round/>
            <a:headEnd len="med" w="med" type="none"/>
            <a:tailEnd len="med" w="med" type="none"/>
          </a:ln>
        </p:spPr>
      </p:cxnSp>
      <p:cxnSp>
        <p:nvCxnSpPr>
          <p:cNvPr id="413" name="Google Shape;413;p28"/>
          <p:cNvCxnSpPr/>
          <p:nvPr/>
        </p:nvCxnSpPr>
        <p:spPr>
          <a:xfrm>
            <a:off x="6518275" y="1003400"/>
            <a:ext cx="1844700" cy="0"/>
          </a:xfrm>
          <a:prstGeom prst="straightConnector1">
            <a:avLst/>
          </a:prstGeom>
          <a:noFill/>
          <a:ln cap="flat" cmpd="sng" w="9525">
            <a:solidFill>
              <a:srgbClr val="B7B7B7"/>
            </a:solidFill>
            <a:prstDash val="solid"/>
            <a:round/>
            <a:headEnd len="med" w="med" type="none"/>
            <a:tailEnd len="med" w="med" type="none"/>
          </a:ln>
        </p:spPr>
      </p:cxnSp>
      <p:cxnSp>
        <p:nvCxnSpPr>
          <p:cNvPr id="414" name="Google Shape;414;p28"/>
          <p:cNvCxnSpPr>
            <a:stCxn id="399" idx="3"/>
          </p:cNvCxnSpPr>
          <p:nvPr/>
        </p:nvCxnSpPr>
        <p:spPr>
          <a:xfrm rot="10800000">
            <a:off x="8360508" y="1004979"/>
            <a:ext cx="0" cy="2068800"/>
          </a:xfrm>
          <a:prstGeom prst="straightConnector1">
            <a:avLst/>
          </a:prstGeom>
          <a:noFill/>
          <a:ln cap="flat" cmpd="sng" w="9525">
            <a:solidFill>
              <a:srgbClr val="B7B7B7"/>
            </a:solidFill>
            <a:prstDash val="solid"/>
            <a:round/>
            <a:headEnd len="med" w="med" type="none"/>
            <a:tailEnd len="med" w="med" type="none"/>
          </a:ln>
        </p:spPr>
      </p:cxnSp>
      <p:cxnSp>
        <p:nvCxnSpPr>
          <p:cNvPr id="415" name="Google Shape;415;p28"/>
          <p:cNvCxnSpPr/>
          <p:nvPr/>
        </p:nvCxnSpPr>
        <p:spPr>
          <a:xfrm rot="10800000">
            <a:off x="987800" y="3125050"/>
            <a:ext cx="11700" cy="20259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19" name="Shape 419"/>
        <p:cNvGrpSpPr/>
        <p:nvPr/>
      </p:nvGrpSpPr>
      <p:grpSpPr>
        <a:xfrm>
          <a:off x="0" y="0"/>
          <a:ext cx="0" cy="0"/>
          <a:chOff x="0" y="0"/>
          <a:chExt cx="0" cy="0"/>
        </a:xfrm>
      </p:grpSpPr>
      <p:sp>
        <p:nvSpPr>
          <p:cNvPr id="420" name="Google Shape;420;p29"/>
          <p:cNvSpPr txBox="1"/>
          <p:nvPr/>
        </p:nvSpPr>
        <p:spPr>
          <a:xfrm>
            <a:off x="1289264" y="1461294"/>
            <a:ext cx="985200" cy="10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29"/>
          <p:cNvPicPr preferRelativeResize="0"/>
          <p:nvPr/>
        </p:nvPicPr>
        <p:blipFill rotWithShape="1">
          <a:blip r:embed="rId3">
            <a:alphaModFix/>
          </a:blip>
          <a:srcRect b="0" l="734" r="0" t="0"/>
          <a:stretch/>
        </p:blipFill>
        <p:spPr>
          <a:xfrm>
            <a:off x="1161150" y="1420292"/>
            <a:ext cx="1704704" cy="1862501"/>
          </a:xfrm>
          <a:prstGeom prst="rect">
            <a:avLst/>
          </a:prstGeom>
          <a:noFill/>
          <a:ln>
            <a:noFill/>
          </a:ln>
        </p:spPr>
      </p:pic>
      <p:sp>
        <p:nvSpPr>
          <p:cNvPr id="422" name="Google Shape;422;p29"/>
          <p:cNvSpPr txBox="1"/>
          <p:nvPr/>
        </p:nvSpPr>
        <p:spPr>
          <a:xfrm>
            <a:off x="2865853" y="1342457"/>
            <a:ext cx="1704600" cy="185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5D346"/>
                </a:solidFill>
                <a:latin typeface="Didact Gothic"/>
                <a:ea typeface="Didact Gothic"/>
                <a:cs typeface="Didact Gothic"/>
                <a:sym typeface="Didact Gothic"/>
              </a:rPr>
              <a:t>Viran</a:t>
            </a:r>
            <a:endParaRPr b="1" sz="1800">
              <a:solidFill>
                <a:srgbClr val="95D346"/>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AI &amp; Analytics</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MSc. Computer Science</a:t>
            </a:r>
            <a:endParaRPr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Digital Product School Scholar</a:t>
            </a:r>
            <a:endParaRPr>
              <a:solidFill>
                <a:schemeClr val="dk1"/>
              </a:solidFill>
              <a:latin typeface="Didact Gothic"/>
              <a:ea typeface="Didact Gothic"/>
              <a:cs typeface="Didact Gothic"/>
              <a:sym typeface="Didact Gothic"/>
            </a:endParaRPr>
          </a:p>
        </p:txBody>
      </p:sp>
      <p:sp>
        <p:nvSpPr>
          <p:cNvPr id="423" name="Google Shape;423;p29"/>
          <p:cNvSpPr txBox="1"/>
          <p:nvPr/>
        </p:nvSpPr>
        <p:spPr>
          <a:xfrm>
            <a:off x="4570556" y="3289399"/>
            <a:ext cx="1704600" cy="18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C500"/>
                </a:solidFill>
                <a:latin typeface="Didact Gothic"/>
                <a:ea typeface="Didact Gothic"/>
                <a:cs typeface="Didact Gothic"/>
                <a:sym typeface="Didact Gothic"/>
              </a:rPr>
              <a:t>Rakesh</a:t>
            </a:r>
            <a:endParaRPr b="1" sz="1800">
              <a:solidFill>
                <a:srgbClr val="FFC500"/>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Tech</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MSc. Computer Science</a:t>
            </a:r>
            <a:endParaRPr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Digital Product School Scholar</a:t>
            </a:r>
            <a:endParaRPr sz="1000">
              <a:solidFill>
                <a:schemeClr val="dk1"/>
              </a:solidFill>
              <a:latin typeface="Didact Gothic"/>
              <a:ea typeface="Didact Gothic"/>
              <a:cs typeface="Didact Gothic"/>
              <a:sym typeface="Didact Gothic"/>
            </a:endParaRPr>
          </a:p>
        </p:txBody>
      </p:sp>
      <p:sp>
        <p:nvSpPr>
          <p:cNvPr id="424" name="Google Shape;424;p29"/>
          <p:cNvSpPr txBox="1"/>
          <p:nvPr/>
        </p:nvSpPr>
        <p:spPr>
          <a:xfrm>
            <a:off x="6277944" y="1342457"/>
            <a:ext cx="1704600" cy="186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B682D"/>
                </a:solidFill>
                <a:latin typeface="Didact Gothic"/>
                <a:ea typeface="Didact Gothic"/>
                <a:cs typeface="Didact Gothic"/>
                <a:sym typeface="Didact Gothic"/>
              </a:rPr>
              <a:t>Louis</a:t>
            </a:r>
            <a:endParaRPr b="1" sz="1800">
              <a:solidFill>
                <a:srgbClr val="FB682D"/>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Business</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MSc. Mgmt and Technology</a:t>
            </a:r>
            <a:endParaRPr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sz="1000">
                <a:solidFill>
                  <a:schemeClr val="dk1"/>
                </a:solidFill>
                <a:latin typeface="Didact Gothic"/>
                <a:ea typeface="Didact Gothic"/>
                <a:cs typeface="Didact Gothic"/>
                <a:sym typeface="Didact Gothic"/>
              </a:rPr>
              <a:t>Manage&amp;More Scholar</a:t>
            </a:r>
            <a:endParaRPr>
              <a:solidFill>
                <a:schemeClr val="dk1"/>
              </a:solidFill>
              <a:latin typeface="Didact Gothic"/>
              <a:ea typeface="Didact Gothic"/>
              <a:cs typeface="Didact Gothic"/>
              <a:sym typeface="Didact Gothic"/>
            </a:endParaRPr>
          </a:p>
        </p:txBody>
      </p:sp>
      <p:sp>
        <p:nvSpPr>
          <p:cNvPr id="425" name="Google Shape;425;p29"/>
          <p:cNvSpPr txBox="1"/>
          <p:nvPr/>
        </p:nvSpPr>
        <p:spPr>
          <a:xfrm>
            <a:off x="2866748" y="3204995"/>
            <a:ext cx="1704600" cy="84300"/>
          </a:xfrm>
          <a:prstGeom prst="rect">
            <a:avLst/>
          </a:prstGeom>
          <a:solidFill>
            <a:srgbClr val="95D34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9"/>
          <p:cNvSpPr txBox="1"/>
          <p:nvPr/>
        </p:nvSpPr>
        <p:spPr>
          <a:xfrm>
            <a:off x="4572346" y="1342291"/>
            <a:ext cx="1704600" cy="78300"/>
          </a:xfrm>
          <a:prstGeom prst="rect">
            <a:avLst/>
          </a:prstGeom>
          <a:solidFill>
            <a:srgbClr val="FFC5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27" name="Google Shape;427;p29"/>
          <p:cNvPicPr preferRelativeResize="0"/>
          <p:nvPr/>
        </p:nvPicPr>
        <p:blipFill rotWithShape="1">
          <a:blip r:embed="rId4">
            <a:alphaModFix/>
          </a:blip>
          <a:srcRect b="11699" l="0" r="0" t="0"/>
          <a:stretch/>
        </p:blipFill>
        <p:spPr>
          <a:xfrm>
            <a:off x="1161150" y="1371022"/>
            <a:ext cx="1704703" cy="1918376"/>
          </a:xfrm>
          <a:prstGeom prst="rect">
            <a:avLst/>
          </a:prstGeom>
          <a:noFill/>
          <a:ln>
            <a:noFill/>
          </a:ln>
        </p:spPr>
      </p:pic>
      <p:sp>
        <p:nvSpPr>
          <p:cNvPr id="428" name="Google Shape;428;p29"/>
          <p:cNvSpPr txBox="1"/>
          <p:nvPr/>
        </p:nvSpPr>
        <p:spPr>
          <a:xfrm>
            <a:off x="1161150" y="1342457"/>
            <a:ext cx="1704600" cy="78300"/>
          </a:xfrm>
          <a:prstGeom prst="rect">
            <a:avLst/>
          </a:prstGeom>
          <a:solidFill>
            <a:srgbClr val="2AD4A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9"/>
          <p:cNvSpPr txBox="1"/>
          <p:nvPr/>
        </p:nvSpPr>
        <p:spPr>
          <a:xfrm>
            <a:off x="1161150" y="3289399"/>
            <a:ext cx="1704600" cy="18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AD4AC"/>
                </a:solidFill>
                <a:latin typeface="Didact Gothic"/>
                <a:ea typeface="Didact Gothic"/>
                <a:cs typeface="Didact Gothic"/>
                <a:sym typeface="Didact Gothic"/>
              </a:rPr>
              <a:t>Maxi</a:t>
            </a:r>
            <a:endParaRPr b="1" sz="1800">
              <a:solidFill>
                <a:srgbClr val="2AD4AC"/>
              </a:solidFill>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ctr">
              <a:spcBef>
                <a:spcPts val="0"/>
              </a:spcBef>
              <a:spcAft>
                <a:spcPts val="0"/>
              </a:spcAft>
              <a:buNone/>
            </a:pPr>
            <a:r>
              <a:rPr lang="en">
                <a:latin typeface="Didact Gothic"/>
                <a:ea typeface="Didact Gothic"/>
                <a:cs typeface="Didact Gothic"/>
                <a:sym typeface="Didact Gothic"/>
              </a:rPr>
              <a:t>Product</a:t>
            </a:r>
            <a:endParaRPr>
              <a:latin typeface="Didact Gothic"/>
              <a:ea typeface="Didact Gothic"/>
              <a:cs typeface="Didact Gothic"/>
              <a:sym typeface="Didact Gothic"/>
            </a:endParaRPr>
          </a:p>
          <a:p>
            <a:pPr indent="0" lvl="0" marL="0" rtl="0" algn="ctr">
              <a:spcBef>
                <a:spcPts val="0"/>
              </a:spcBef>
              <a:spcAft>
                <a:spcPts val="0"/>
              </a:spcAft>
              <a:buNone/>
            </a:pPr>
            <a:r>
              <a:t/>
            </a:r>
            <a:endParaRPr>
              <a:latin typeface="Didact Gothic"/>
              <a:ea typeface="Didact Gothic"/>
              <a:cs typeface="Didact Gothic"/>
              <a:sym typeface="Didact Gothic"/>
            </a:endParaRPr>
          </a:p>
          <a:p>
            <a:pPr indent="0" lvl="0" marL="0" rtl="0" algn="ctr">
              <a:spcBef>
                <a:spcPts val="0"/>
              </a:spcBef>
              <a:spcAft>
                <a:spcPts val="0"/>
              </a:spcAft>
              <a:buNone/>
            </a:pPr>
            <a:r>
              <a:rPr lang="en" sz="1000">
                <a:latin typeface="Didact Gothic"/>
                <a:ea typeface="Didact Gothic"/>
                <a:cs typeface="Didact Gothic"/>
                <a:sym typeface="Didact Gothic"/>
              </a:rPr>
              <a:t>MSc. Particle Physics</a:t>
            </a:r>
            <a:endParaRPr sz="1000">
              <a:latin typeface="Didact Gothic"/>
              <a:ea typeface="Didact Gothic"/>
              <a:cs typeface="Didact Gothic"/>
              <a:sym typeface="Didact Gothic"/>
            </a:endParaRPr>
          </a:p>
          <a:p>
            <a:pPr indent="0" lvl="0" marL="0" rtl="0" algn="ctr">
              <a:spcBef>
                <a:spcPts val="0"/>
              </a:spcBef>
              <a:spcAft>
                <a:spcPts val="0"/>
              </a:spcAft>
              <a:buNone/>
            </a:pPr>
            <a:r>
              <a:rPr lang="en" sz="1000">
                <a:latin typeface="Didact Gothic"/>
                <a:ea typeface="Didact Gothic"/>
                <a:cs typeface="Didact Gothic"/>
                <a:sym typeface="Didact Gothic"/>
              </a:rPr>
              <a:t>Manage&amp;More Scholar</a:t>
            </a:r>
            <a:endParaRPr sz="1000">
              <a:latin typeface="Didact Gothic"/>
              <a:ea typeface="Didact Gothic"/>
              <a:cs typeface="Didact Gothic"/>
              <a:sym typeface="Didact Gothic"/>
            </a:endParaRPr>
          </a:p>
        </p:txBody>
      </p:sp>
      <p:pic>
        <p:nvPicPr>
          <p:cNvPr id="430" name="Google Shape;430;p29"/>
          <p:cNvPicPr preferRelativeResize="0"/>
          <p:nvPr/>
        </p:nvPicPr>
        <p:blipFill>
          <a:blip r:embed="rId5">
            <a:alphaModFix/>
          </a:blip>
          <a:stretch>
            <a:fillRect/>
          </a:stretch>
        </p:blipFill>
        <p:spPr>
          <a:xfrm>
            <a:off x="7100672" y="2949119"/>
            <a:ext cx="828880" cy="77946"/>
          </a:xfrm>
          <a:prstGeom prst="rect">
            <a:avLst/>
          </a:prstGeom>
          <a:noFill/>
          <a:ln>
            <a:noFill/>
          </a:ln>
        </p:spPr>
      </p:pic>
      <p:pic>
        <p:nvPicPr>
          <p:cNvPr id="431" name="Google Shape;431;p29"/>
          <p:cNvPicPr preferRelativeResize="0"/>
          <p:nvPr/>
        </p:nvPicPr>
        <p:blipFill>
          <a:blip r:embed="rId6">
            <a:alphaModFix/>
          </a:blip>
          <a:stretch>
            <a:fillRect/>
          </a:stretch>
        </p:blipFill>
        <p:spPr>
          <a:xfrm>
            <a:off x="1289266" y="4788785"/>
            <a:ext cx="506018" cy="245592"/>
          </a:xfrm>
          <a:prstGeom prst="rect">
            <a:avLst/>
          </a:prstGeom>
          <a:noFill/>
          <a:ln>
            <a:noFill/>
          </a:ln>
        </p:spPr>
      </p:pic>
      <p:pic>
        <p:nvPicPr>
          <p:cNvPr id="432" name="Google Shape;432;p29"/>
          <p:cNvPicPr preferRelativeResize="0"/>
          <p:nvPr/>
        </p:nvPicPr>
        <p:blipFill>
          <a:blip r:embed="rId7">
            <a:alphaModFix/>
          </a:blip>
          <a:stretch>
            <a:fillRect/>
          </a:stretch>
        </p:blipFill>
        <p:spPr>
          <a:xfrm>
            <a:off x="1858677" y="4788785"/>
            <a:ext cx="248118" cy="245591"/>
          </a:xfrm>
          <a:prstGeom prst="rect">
            <a:avLst/>
          </a:prstGeom>
          <a:noFill/>
          <a:ln>
            <a:noFill/>
          </a:ln>
        </p:spPr>
      </p:pic>
      <p:pic>
        <p:nvPicPr>
          <p:cNvPr id="433" name="Google Shape;433;p29"/>
          <p:cNvPicPr preferRelativeResize="0"/>
          <p:nvPr/>
        </p:nvPicPr>
        <p:blipFill>
          <a:blip r:embed="rId6">
            <a:alphaModFix/>
          </a:blip>
          <a:stretch>
            <a:fillRect/>
          </a:stretch>
        </p:blipFill>
        <p:spPr>
          <a:xfrm>
            <a:off x="6373061" y="2865296"/>
            <a:ext cx="506018" cy="245592"/>
          </a:xfrm>
          <a:prstGeom prst="rect">
            <a:avLst/>
          </a:prstGeom>
          <a:noFill/>
          <a:ln>
            <a:noFill/>
          </a:ln>
        </p:spPr>
      </p:pic>
      <p:pic>
        <p:nvPicPr>
          <p:cNvPr id="434" name="Google Shape;434;p29"/>
          <p:cNvPicPr preferRelativeResize="0"/>
          <p:nvPr/>
        </p:nvPicPr>
        <p:blipFill>
          <a:blip r:embed="rId7">
            <a:alphaModFix/>
          </a:blip>
          <a:stretch>
            <a:fillRect/>
          </a:stretch>
        </p:blipFill>
        <p:spPr>
          <a:xfrm>
            <a:off x="6784036" y="2865296"/>
            <a:ext cx="248118" cy="245591"/>
          </a:xfrm>
          <a:prstGeom prst="rect">
            <a:avLst/>
          </a:prstGeom>
          <a:noFill/>
          <a:ln>
            <a:noFill/>
          </a:ln>
        </p:spPr>
      </p:pic>
      <p:pic>
        <p:nvPicPr>
          <p:cNvPr id="435" name="Google Shape;435;p29"/>
          <p:cNvPicPr preferRelativeResize="0"/>
          <p:nvPr/>
        </p:nvPicPr>
        <p:blipFill rotWithShape="1">
          <a:blip r:embed="rId8">
            <a:alphaModFix/>
          </a:blip>
          <a:srcRect b="7612" l="0" r="0" t="0"/>
          <a:stretch/>
        </p:blipFill>
        <p:spPr>
          <a:xfrm>
            <a:off x="2228752" y="4754278"/>
            <a:ext cx="516034" cy="314605"/>
          </a:xfrm>
          <a:prstGeom prst="rect">
            <a:avLst/>
          </a:prstGeom>
          <a:noFill/>
          <a:ln>
            <a:noFill/>
          </a:ln>
        </p:spPr>
      </p:pic>
      <p:pic>
        <p:nvPicPr>
          <p:cNvPr id="436" name="Google Shape;436;p29"/>
          <p:cNvPicPr preferRelativeResize="0"/>
          <p:nvPr/>
        </p:nvPicPr>
        <p:blipFill>
          <a:blip r:embed="rId6">
            <a:alphaModFix/>
          </a:blip>
          <a:stretch>
            <a:fillRect/>
          </a:stretch>
        </p:blipFill>
        <p:spPr>
          <a:xfrm>
            <a:off x="4758003" y="4788785"/>
            <a:ext cx="506018" cy="245592"/>
          </a:xfrm>
          <a:prstGeom prst="rect">
            <a:avLst/>
          </a:prstGeom>
          <a:noFill/>
          <a:ln>
            <a:noFill/>
          </a:ln>
        </p:spPr>
      </p:pic>
      <p:pic>
        <p:nvPicPr>
          <p:cNvPr id="437" name="Google Shape;437;p29"/>
          <p:cNvPicPr preferRelativeResize="0"/>
          <p:nvPr/>
        </p:nvPicPr>
        <p:blipFill rotWithShape="1">
          <a:blip r:embed="rId9">
            <a:alphaModFix/>
          </a:blip>
          <a:srcRect b="1829" l="1481" r="1665" t="2375"/>
          <a:stretch/>
        </p:blipFill>
        <p:spPr>
          <a:xfrm>
            <a:off x="2929929" y="2830784"/>
            <a:ext cx="321320" cy="314615"/>
          </a:xfrm>
          <a:prstGeom prst="rect">
            <a:avLst/>
          </a:prstGeom>
          <a:noFill/>
          <a:ln>
            <a:noFill/>
          </a:ln>
        </p:spPr>
      </p:pic>
      <p:pic>
        <p:nvPicPr>
          <p:cNvPr id="438" name="Google Shape;438;p29"/>
          <p:cNvPicPr preferRelativeResize="0"/>
          <p:nvPr/>
        </p:nvPicPr>
        <p:blipFill rotWithShape="1">
          <a:blip r:embed="rId10">
            <a:alphaModFix/>
          </a:blip>
          <a:srcRect b="0" l="11504" r="11542" t="0"/>
          <a:stretch/>
        </p:blipFill>
        <p:spPr>
          <a:xfrm>
            <a:off x="5770987" y="4752552"/>
            <a:ext cx="321336" cy="318051"/>
          </a:xfrm>
          <a:prstGeom prst="rect">
            <a:avLst/>
          </a:prstGeom>
          <a:noFill/>
          <a:ln>
            <a:noFill/>
          </a:ln>
        </p:spPr>
      </p:pic>
      <p:pic>
        <p:nvPicPr>
          <p:cNvPr id="439" name="Google Shape;439;p29"/>
          <p:cNvPicPr preferRelativeResize="0"/>
          <p:nvPr/>
        </p:nvPicPr>
        <p:blipFill>
          <a:blip r:embed="rId11">
            <a:alphaModFix/>
          </a:blip>
          <a:stretch>
            <a:fillRect/>
          </a:stretch>
        </p:blipFill>
        <p:spPr>
          <a:xfrm>
            <a:off x="5264035" y="4752553"/>
            <a:ext cx="321330" cy="318055"/>
          </a:xfrm>
          <a:prstGeom prst="rect">
            <a:avLst/>
          </a:prstGeom>
          <a:noFill/>
          <a:ln>
            <a:noFill/>
          </a:ln>
        </p:spPr>
      </p:pic>
      <p:pic>
        <p:nvPicPr>
          <p:cNvPr id="440" name="Google Shape;440;p29"/>
          <p:cNvPicPr preferRelativeResize="0"/>
          <p:nvPr/>
        </p:nvPicPr>
        <p:blipFill>
          <a:blip r:embed="rId12">
            <a:alphaModFix/>
          </a:blip>
          <a:stretch>
            <a:fillRect/>
          </a:stretch>
        </p:blipFill>
        <p:spPr>
          <a:xfrm>
            <a:off x="3370562" y="2829064"/>
            <a:ext cx="321000" cy="317700"/>
          </a:xfrm>
          <a:prstGeom prst="ellipse">
            <a:avLst/>
          </a:prstGeom>
          <a:noFill/>
          <a:ln>
            <a:noFill/>
          </a:ln>
        </p:spPr>
      </p:pic>
      <p:pic>
        <p:nvPicPr>
          <p:cNvPr id="441" name="Google Shape;441;p29"/>
          <p:cNvPicPr preferRelativeResize="0"/>
          <p:nvPr/>
        </p:nvPicPr>
        <p:blipFill rotWithShape="1">
          <a:blip r:embed="rId13">
            <a:alphaModFix/>
          </a:blip>
          <a:srcRect b="23719" l="0" r="0" t="23734"/>
          <a:stretch/>
        </p:blipFill>
        <p:spPr>
          <a:xfrm>
            <a:off x="3826352" y="2829069"/>
            <a:ext cx="611485" cy="318057"/>
          </a:xfrm>
          <a:prstGeom prst="rect">
            <a:avLst/>
          </a:prstGeom>
          <a:noFill/>
          <a:ln>
            <a:noFill/>
          </a:ln>
        </p:spPr>
      </p:pic>
      <p:pic>
        <p:nvPicPr>
          <p:cNvPr id="442" name="Google Shape;442;p29"/>
          <p:cNvPicPr preferRelativeResize="0"/>
          <p:nvPr/>
        </p:nvPicPr>
        <p:blipFill rotWithShape="1">
          <a:blip r:embed="rId14">
            <a:alphaModFix/>
          </a:blip>
          <a:srcRect b="43598" l="22279" r="48090" t="7514"/>
          <a:stretch/>
        </p:blipFill>
        <p:spPr>
          <a:xfrm>
            <a:off x="4570556" y="1420236"/>
            <a:ext cx="1704695" cy="1869166"/>
          </a:xfrm>
          <a:prstGeom prst="rect">
            <a:avLst/>
          </a:prstGeom>
          <a:noFill/>
          <a:ln>
            <a:noFill/>
          </a:ln>
        </p:spPr>
      </p:pic>
      <p:pic>
        <p:nvPicPr>
          <p:cNvPr id="443" name="Google Shape;443;p29"/>
          <p:cNvPicPr preferRelativeResize="0"/>
          <p:nvPr/>
        </p:nvPicPr>
        <p:blipFill rotWithShape="1">
          <a:blip r:embed="rId15">
            <a:alphaModFix/>
          </a:blip>
          <a:srcRect b="4792" l="0" r="0" t="7280"/>
          <a:stretch/>
        </p:blipFill>
        <p:spPr>
          <a:xfrm>
            <a:off x="6277944" y="3289399"/>
            <a:ext cx="1704702" cy="1849471"/>
          </a:xfrm>
          <a:prstGeom prst="rect">
            <a:avLst/>
          </a:prstGeom>
          <a:noFill/>
          <a:ln>
            <a:noFill/>
          </a:ln>
        </p:spPr>
      </p:pic>
      <p:pic>
        <p:nvPicPr>
          <p:cNvPr id="444" name="Google Shape;444;p29"/>
          <p:cNvPicPr preferRelativeResize="0"/>
          <p:nvPr/>
        </p:nvPicPr>
        <p:blipFill rotWithShape="1">
          <a:blip r:embed="rId16">
            <a:alphaModFix/>
          </a:blip>
          <a:srcRect b="1071" l="0" r="16359" t="7344"/>
          <a:stretch/>
        </p:blipFill>
        <p:spPr>
          <a:xfrm>
            <a:off x="2866748" y="3289399"/>
            <a:ext cx="1704703" cy="1849433"/>
          </a:xfrm>
          <a:prstGeom prst="rect">
            <a:avLst/>
          </a:prstGeom>
          <a:noFill/>
          <a:ln>
            <a:noFill/>
          </a:ln>
        </p:spPr>
      </p:pic>
      <p:sp>
        <p:nvSpPr>
          <p:cNvPr id="445" name="Google Shape;445;p29"/>
          <p:cNvSpPr txBox="1"/>
          <p:nvPr/>
        </p:nvSpPr>
        <p:spPr>
          <a:xfrm>
            <a:off x="6277944" y="3204995"/>
            <a:ext cx="1704600" cy="84300"/>
          </a:xfrm>
          <a:prstGeom prst="rect">
            <a:avLst/>
          </a:prstGeom>
          <a:solidFill>
            <a:srgbClr val="FB682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9"/>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7" name="Google Shape;447;p29"/>
          <p:cNvSpPr/>
          <p:nvPr/>
        </p:nvSpPr>
        <p:spPr>
          <a:xfrm>
            <a:off x="452113" y="372563"/>
            <a:ext cx="548700" cy="585900"/>
          </a:xfrm>
          <a:prstGeom prst="rect">
            <a:avLst/>
          </a:prstGeom>
          <a:solidFill>
            <a:srgbClr val="182A2E"/>
          </a:solidFill>
          <a:ln cap="flat" cmpd="sng" w="952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grpSp>
        <p:nvGrpSpPr>
          <p:cNvPr id="448" name="Google Shape;448;p29"/>
          <p:cNvGrpSpPr/>
          <p:nvPr/>
        </p:nvGrpSpPr>
        <p:grpSpPr>
          <a:xfrm>
            <a:off x="618492" y="494324"/>
            <a:ext cx="215966" cy="342399"/>
            <a:chOff x="6718575" y="2318625"/>
            <a:chExt cx="256950" cy="407375"/>
          </a:xfrm>
        </p:grpSpPr>
        <p:sp>
          <p:nvSpPr>
            <p:cNvPr id="449" name="Google Shape;449;p29"/>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9"/>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9"/>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9"/>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9"/>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9"/>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9"/>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9"/>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29"/>
          <p:cNvSpPr txBox="1"/>
          <p:nvPr>
            <p:ph idx="4294967295" type="subTitle"/>
          </p:nvPr>
        </p:nvSpPr>
        <p:spPr>
          <a:xfrm>
            <a:off x="1067900" y="288575"/>
            <a:ext cx="6412800" cy="7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Who we are</a:t>
            </a:r>
            <a:endParaRPr b="1" sz="3000">
              <a:latin typeface="Montserrat"/>
              <a:ea typeface="Montserrat"/>
              <a:cs typeface="Montserrat"/>
              <a:sym typeface="Montserrat"/>
            </a:endParaRPr>
          </a:p>
        </p:txBody>
      </p:sp>
      <p:cxnSp>
        <p:nvCxnSpPr>
          <p:cNvPr id="458" name="Google Shape;458;p29"/>
          <p:cNvCxnSpPr/>
          <p:nvPr/>
        </p:nvCxnSpPr>
        <p:spPr>
          <a:xfrm rot="10800000">
            <a:off x="7982419" y="1340350"/>
            <a:ext cx="0" cy="3803100"/>
          </a:xfrm>
          <a:prstGeom prst="straightConnector1">
            <a:avLst/>
          </a:prstGeom>
          <a:noFill/>
          <a:ln cap="flat" cmpd="sng" w="9525">
            <a:solidFill>
              <a:srgbClr val="B7B7B7"/>
            </a:solidFill>
            <a:prstDash val="solid"/>
            <a:round/>
            <a:headEnd len="med" w="med" type="none"/>
            <a:tailEnd len="med" w="med" type="none"/>
          </a:ln>
        </p:spPr>
      </p:cxnSp>
      <p:cxnSp>
        <p:nvCxnSpPr>
          <p:cNvPr id="459" name="Google Shape;459;p29"/>
          <p:cNvCxnSpPr/>
          <p:nvPr/>
        </p:nvCxnSpPr>
        <p:spPr>
          <a:xfrm rot="10800000">
            <a:off x="1165752" y="1340950"/>
            <a:ext cx="0" cy="3802500"/>
          </a:xfrm>
          <a:prstGeom prst="straightConnector1">
            <a:avLst/>
          </a:prstGeom>
          <a:noFill/>
          <a:ln cap="flat" cmpd="sng" w="9525">
            <a:solidFill>
              <a:srgbClr val="B7B7B7"/>
            </a:solidFill>
            <a:prstDash val="solid"/>
            <a:round/>
            <a:headEnd len="med" w="med" type="none"/>
            <a:tailEnd len="med" w="med" type="none"/>
          </a:ln>
        </p:spPr>
      </p:cxnSp>
      <p:cxnSp>
        <p:nvCxnSpPr>
          <p:cNvPr id="460" name="Google Shape;460;p29"/>
          <p:cNvCxnSpPr/>
          <p:nvPr/>
        </p:nvCxnSpPr>
        <p:spPr>
          <a:xfrm>
            <a:off x="1161162" y="1339225"/>
            <a:ext cx="6821700" cy="0"/>
          </a:xfrm>
          <a:prstGeom prst="straightConnector1">
            <a:avLst/>
          </a:prstGeom>
          <a:noFill/>
          <a:ln cap="flat" cmpd="sng" w="9525">
            <a:solidFill>
              <a:srgbClr val="B7B7B7"/>
            </a:solidFill>
            <a:prstDash val="solid"/>
            <a:round/>
            <a:headEnd len="med" w="med" type="none"/>
            <a:tailEnd len="med" w="med" type="none"/>
          </a:ln>
        </p:spPr>
      </p:cxnSp>
      <p:cxnSp>
        <p:nvCxnSpPr>
          <p:cNvPr id="461" name="Google Shape;461;p29"/>
          <p:cNvCxnSpPr/>
          <p:nvPr/>
        </p:nvCxnSpPr>
        <p:spPr>
          <a:xfrm>
            <a:off x="1161162" y="5138839"/>
            <a:ext cx="6821700" cy="0"/>
          </a:xfrm>
          <a:prstGeom prst="straightConnector1">
            <a:avLst/>
          </a:prstGeom>
          <a:noFill/>
          <a:ln cap="flat" cmpd="sng" w="9525">
            <a:solidFill>
              <a:srgbClr val="B7B7B7"/>
            </a:solidFill>
            <a:prstDash val="solid"/>
            <a:round/>
            <a:headEnd len="med" w="med" type="none"/>
            <a:tailEnd len="med" w="med" type="none"/>
          </a:ln>
        </p:spPr>
      </p:cxnSp>
      <p:sp>
        <p:nvSpPr>
          <p:cNvPr id="462" name="Google Shape;462;p29"/>
          <p:cNvSpPr txBox="1"/>
          <p:nvPr>
            <p:ph idx="4294967295" type="subTitle"/>
          </p:nvPr>
        </p:nvSpPr>
        <p:spPr>
          <a:xfrm>
            <a:off x="1067900" y="884325"/>
            <a:ext cx="7682400" cy="5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An interdisciplinary team of creators and innovators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D961D"/>
        </a:solidFill>
      </p:bgPr>
    </p:bg>
    <p:spTree>
      <p:nvGrpSpPr>
        <p:cNvPr id="67" name="Shape 67"/>
        <p:cNvGrpSpPr/>
        <p:nvPr/>
      </p:nvGrpSpPr>
      <p:grpSpPr>
        <a:xfrm>
          <a:off x="0" y="0"/>
          <a:ext cx="0" cy="0"/>
          <a:chOff x="0" y="0"/>
          <a:chExt cx="0" cy="0"/>
        </a:xfrm>
      </p:grpSpPr>
      <p:sp>
        <p:nvSpPr>
          <p:cNvPr id="68" name="Google Shape;68;p12"/>
          <p:cNvSpPr txBox="1"/>
          <p:nvPr>
            <p:ph idx="4294967295" type="ctrTitle"/>
          </p:nvPr>
        </p:nvSpPr>
        <p:spPr>
          <a:xfrm>
            <a:off x="-187975" y="658425"/>
            <a:ext cx="5888700" cy="26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600"/>
              <a:t>WHY</a:t>
            </a:r>
            <a:endParaRPr sz="15600"/>
          </a:p>
        </p:txBody>
      </p:sp>
      <p:sp>
        <p:nvSpPr>
          <p:cNvPr id="69" name="Google Shape;69;p12"/>
          <p:cNvSpPr txBox="1"/>
          <p:nvPr>
            <p:ph idx="4294967295" type="subTitle"/>
          </p:nvPr>
        </p:nvSpPr>
        <p:spPr>
          <a:xfrm>
            <a:off x="2333625" y="2902775"/>
            <a:ext cx="3264300" cy="103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We want to make work easier so that you can focus on problems that really matter.</a:t>
            </a:r>
            <a:endParaRPr sz="1800"/>
          </a:p>
        </p:txBody>
      </p:sp>
      <p:sp>
        <p:nvSpPr>
          <p:cNvPr id="70" name="Google Shape;70;p12"/>
          <p:cNvSpPr txBox="1"/>
          <p:nvPr>
            <p:ph idx="4294967295" type="ctrTitle"/>
          </p:nvPr>
        </p:nvSpPr>
        <p:spPr>
          <a:xfrm>
            <a:off x="-213100" y="2561750"/>
            <a:ext cx="9538200" cy="115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8400"/>
              <a:t>VISION</a:t>
            </a:r>
            <a:endParaRPr sz="8400"/>
          </a:p>
        </p:txBody>
      </p:sp>
      <p:sp>
        <p:nvSpPr>
          <p:cNvPr id="71" name="Google Shape;71;p12"/>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72" name="Google Shape;72;p12"/>
          <p:cNvGrpSpPr/>
          <p:nvPr/>
        </p:nvGrpSpPr>
        <p:grpSpPr>
          <a:xfrm>
            <a:off x="5566876" y="985519"/>
            <a:ext cx="1145869" cy="1816689"/>
            <a:chOff x="6718575" y="2318625"/>
            <a:chExt cx="256950" cy="407375"/>
          </a:xfrm>
        </p:grpSpPr>
        <p:sp>
          <p:nvSpPr>
            <p:cNvPr id="73" name="Google Shape;73;p12"/>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2"/>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2"/>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2"/>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2"/>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2"/>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2"/>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2"/>
            <p:cNvSpPr/>
            <p:nvPr/>
          </p:nvSpPr>
          <p:spPr>
            <a:xfrm>
              <a:off x="6795900" y="2628550"/>
              <a:ext cx="102300" cy="25"/>
            </a:xfrm>
            <a:custGeom>
              <a:rect b="b" l="l" r="r" t="t"/>
              <a:pathLst>
                <a:path extrusionOk="0" fill="none" h="1" w="4092">
                  <a:moveTo>
                    <a:pt x="0" y="1"/>
                  </a:moveTo>
                  <a:lnTo>
                    <a:pt x="4092" y="1"/>
                  </a:lnTo>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12"/>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3F3F3"/>
        </a:solidFill>
      </p:bgPr>
    </p:bg>
    <p:spTree>
      <p:nvGrpSpPr>
        <p:cNvPr id="466" name="Shape 466"/>
        <p:cNvGrpSpPr/>
        <p:nvPr/>
      </p:nvGrpSpPr>
      <p:grpSpPr>
        <a:xfrm>
          <a:off x="0" y="0"/>
          <a:ext cx="0" cy="0"/>
          <a:chOff x="0" y="0"/>
          <a:chExt cx="0" cy="0"/>
        </a:xfrm>
      </p:grpSpPr>
      <p:sp>
        <p:nvSpPr>
          <p:cNvPr id="467" name="Google Shape;467;p30"/>
          <p:cNvSpPr txBox="1"/>
          <p:nvPr>
            <p:ph idx="12" type="sldNum"/>
          </p:nvPr>
        </p:nvSpPr>
        <p:spPr>
          <a:xfrm>
            <a:off x="7851372" y="4815274"/>
            <a:ext cx="442500" cy="315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30"/>
          <p:cNvSpPr txBox="1"/>
          <p:nvPr/>
        </p:nvSpPr>
        <p:spPr>
          <a:xfrm>
            <a:off x="1123200" y="1131672"/>
            <a:ext cx="1065000" cy="11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30"/>
          <p:cNvPicPr preferRelativeResize="0"/>
          <p:nvPr/>
        </p:nvPicPr>
        <p:blipFill rotWithShape="1">
          <a:blip r:embed="rId3">
            <a:alphaModFix/>
          </a:blip>
          <a:srcRect b="0" l="734" r="0" t="0"/>
          <a:stretch/>
        </p:blipFill>
        <p:spPr>
          <a:xfrm>
            <a:off x="984675" y="1087080"/>
            <a:ext cx="1843244" cy="2025558"/>
          </a:xfrm>
          <a:prstGeom prst="rect">
            <a:avLst/>
          </a:prstGeom>
          <a:noFill/>
          <a:ln>
            <a:noFill/>
          </a:ln>
        </p:spPr>
      </p:pic>
      <p:sp>
        <p:nvSpPr>
          <p:cNvPr id="470" name="Google Shape;470;p30"/>
          <p:cNvSpPr txBox="1"/>
          <p:nvPr/>
        </p:nvSpPr>
        <p:spPr>
          <a:xfrm>
            <a:off x="2827918" y="1002431"/>
            <a:ext cx="1843200" cy="20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5D346"/>
                </a:solidFill>
                <a:latin typeface="Didact Gothic"/>
                <a:ea typeface="Didact Gothic"/>
                <a:cs typeface="Didact Gothic"/>
                <a:sym typeface="Didact Gothic"/>
              </a:rPr>
              <a:t>Viran</a:t>
            </a:r>
            <a:endParaRPr b="1" sz="1800">
              <a:solidFill>
                <a:srgbClr val="95D346"/>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AI &amp; Analytics</a:t>
            </a:r>
            <a:endParaRPr>
              <a:solidFill>
                <a:schemeClr val="dk1"/>
              </a:solidFill>
              <a:latin typeface="Didact Gothic"/>
              <a:ea typeface="Didact Gothic"/>
              <a:cs typeface="Didact Gothic"/>
              <a:sym typeface="Didact Gothic"/>
            </a:endParaRPr>
          </a:p>
        </p:txBody>
      </p:sp>
      <p:sp>
        <p:nvSpPr>
          <p:cNvPr id="471" name="Google Shape;471;p30"/>
          <p:cNvSpPr txBox="1"/>
          <p:nvPr/>
        </p:nvSpPr>
        <p:spPr>
          <a:xfrm>
            <a:off x="4671162" y="3119822"/>
            <a:ext cx="1843200" cy="201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C500"/>
                </a:solidFill>
                <a:latin typeface="Didact Gothic"/>
                <a:ea typeface="Didact Gothic"/>
                <a:cs typeface="Didact Gothic"/>
                <a:sym typeface="Didact Gothic"/>
              </a:rPr>
              <a:t>Rakesh</a:t>
            </a:r>
            <a:endParaRPr b="1" sz="1800">
              <a:solidFill>
                <a:srgbClr val="FFC500"/>
              </a:solidFill>
              <a:latin typeface="Didact Gothic"/>
              <a:ea typeface="Didact Gothic"/>
              <a:cs typeface="Didact Gothic"/>
              <a:sym typeface="Didact Gothic"/>
            </a:endParaRPr>
          </a:p>
          <a:p>
            <a:pPr indent="0" lvl="0" marL="0" rtl="0" algn="l">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Tech</a:t>
            </a:r>
            <a:endParaRPr>
              <a:solidFill>
                <a:schemeClr val="dk1"/>
              </a:solidFill>
              <a:latin typeface="Didact Gothic"/>
              <a:ea typeface="Didact Gothic"/>
              <a:cs typeface="Didact Gothic"/>
              <a:sym typeface="Didact Gothic"/>
            </a:endParaRPr>
          </a:p>
        </p:txBody>
      </p:sp>
      <p:sp>
        <p:nvSpPr>
          <p:cNvPr id="472" name="Google Shape;472;p30"/>
          <p:cNvSpPr txBox="1"/>
          <p:nvPr/>
        </p:nvSpPr>
        <p:spPr>
          <a:xfrm>
            <a:off x="6517308" y="1002431"/>
            <a:ext cx="1843200" cy="20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B682D"/>
                </a:solidFill>
                <a:latin typeface="Didact Gothic"/>
                <a:ea typeface="Didact Gothic"/>
                <a:cs typeface="Didact Gothic"/>
                <a:sym typeface="Didact Gothic"/>
              </a:rPr>
              <a:t>Louis</a:t>
            </a:r>
            <a:endParaRPr b="1" sz="1800">
              <a:solidFill>
                <a:srgbClr val="FB682D"/>
              </a:solidFill>
              <a:latin typeface="Didact Gothic"/>
              <a:ea typeface="Didact Gothic"/>
              <a:cs typeface="Didact Gothic"/>
              <a:sym typeface="Didact Gothic"/>
            </a:endParaRPr>
          </a:p>
          <a:p>
            <a:pPr indent="0" lvl="0" marL="0" rtl="0" algn="ctr">
              <a:spcBef>
                <a:spcPts val="0"/>
              </a:spcBef>
              <a:spcAft>
                <a:spcPts val="0"/>
              </a:spcAft>
              <a:buNone/>
            </a:pPr>
            <a:r>
              <a:t/>
            </a:r>
            <a:endParaRPr>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en">
                <a:solidFill>
                  <a:schemeClr val="dk1"/>
                </a:solidFill>
                <a:latin typeface="Didact Gothic"/>
                <a:ea typeface="Didact Gothic"/>
                <a:cs typeface="Didact Gothic"/>
                <a:sym typeface="Didact Gothic"/>
              </a:rPr>
              <a:t>Business</a:t>
            </a:r>
            <a:endParaRPr>
              <a:solidFill>
                <a:schemeClr val="dk1"/>
              </a:solidFill>
              <a:latin typeface="Didact Gothic"/>
              <a:ea typeface="Didact Gothic"/>
              <a:cs typeface="Didact Gothic"/>
              <a:sym typeface="Didact Gothic"/>
            </a:endParaRPr>
          </a:p>
        </p:txBody>
      </p:sp>
      <p:sp>
        <p:nvSpPr>
          <p:cNvPr id="473" name="Google Shape;473;p30"/>
          <p:cNvSpPr txBox="1"/>
          <p:nvPr/>
        </p:nvSpPr>
        <p:spPr>
          <a:xfrm>
            <a:off x="2828886" y="3028029"/>
            <a:ext cx="1843200" cy="91500"/>
          </a:xfrm>
          <a:prstGeom prst="rect">
            <a:avLst/>
          </a:prstGeom>
          <a:solidFill>
            <a:srgbClr val="95D34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txBox="1"/>
          <p:nvPr/>
        </p:nvSpPr>
        <p:spPr>
          <a:xfrm>
            <a:off x="4673097" y="1002250"/>
            <a:ext cx="1843200" cy="84900"/>
          </a:xfrm>
          <a:prstGeom prst="rect">
            <a:avLst/>
          </a:prstGeom>
          <a:solidFill>
            <a:srgbClr val="FFC5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75" name="Google Shape;475;p30"/>
          <p:cNvPicPr preferRelativeResize="0"/>
          <p:nvPr/>
        </p:nvPicPr>
        <p:blipFill rotWithShape="1">
          <a:blip r:embed="rId4">
            <a:alphaModFix/>
          </a:blip>
          <a:srcRect b="11699" l="0" r="0" t="0"/>
          <a:stretch/>
        </p:blipFill>
        <p:spPr>
          <a:xfrm>
            <a:off x="984675" y="1033497"/>
            <a:ext cx="1843243" cy="2086325"/>
          </a:xfrm>
          <a:prstGeom prst="rect">
            <a:avLst/>
          </a:prstGeom>
          <a:noFill/>
          <a:ln>
            <a:noFill/>
          </a:ln>
        </p:spPr>
      </p:pic>
      <p:sp>
        <p:nvSpPr>
          <p:cNvPr id="476" name="Google Shape;476;p30"/>
          <p:cNvSpPr txBox="1"/>
          <p:nvPr/>
        </p:nvSpPr>
        <p:spPr>
          <a:xfrm>
            <a:off x="984675" y="1002431"/>
            <a:ext cx="1843200" cy="84900"/>
          </a:xfrm>
          <a:prstGeom prst="rect">
            <a:avLst/>
          </a:prstGeom>
          <a:solidFill>
            <a:srgbClr val="2AD4A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txBox="1"/>
          <p:nvPr/>
        </p:nvSpPr>
        <p:spPr>
          <a:xfrm>
            <a:off x="984675" y="3119822"/>
            <a:ext cx="1843200" cy="201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2AD4AC"/>
                </a:solidFill>
                <a:latin typeface="Didact Gothic"/>
                <a:ea typeface="Didact Gothic"/>
                <a:cs typeface="Didact Gothic"/>
                <a:sym typeface="Didact Gothic"/>
              </a:rPr>
              <a:t>Maxi</a:t>
            </a:r>
            <a:endParaRPr b="1" sz="1800">
              <a:solidFill>
                <a:srgbClr val="2AD4AC"/>
              </a:solidFill>
              <a:latin typeface="Didact Gothic"/>
              <a:ea typeface="Didact Gothic"/>
              <a:cs typeface="Didact Gothic"/>
              <a:sym typeface="Didact Gothic"/>
            </a:endParaRPr>
          </a:p>
          <a:p>
            <a:pPr indent="0" lvl="0" marL="0" rtl="0" algn="l">
              <a:spcBef>
                <a:spcPts val="0"/>
              </a:spcBef>
              <a:spcAft>
                <a:spcPts val="0"/>
              </a:spcAft>
              <a:buNone/>
            </a:pPr>
            <a:r>
              <a:t/>
            </a:r>
            <a:endParaRPr>
              <a:latin typeface="Didact Gothic"/>
              <a:ea typeface="Didact Gothic"/>
              <a:cs typeface="Didact Gothic"/>
              <a:sym typeface="Didact Gothic"/>
            </a:endParaRPr>
          </a:p>
          <a:p>
            <a:pPr indent="0" lvl="0" marL="0" rtl="0" algn="ctr">
              <a:spcBef>
                <a:spcPts val="0"/>
              </a:spcBef>
              <a:spcAft>
                <a:spcPts val="0"/>
              </a:spcAft>
              <a:buNone/>
            </a:pPr>
            <a:r>
              <a:rPr lang="en">
                <a:latin typeface="Didact Gothic"/>
                <a:ea typeface="Didact Gothic"/>
                <a:cs typeface="Didact Gothic"/>
                <a:sym typeface="Didact Gothic"/>
              </a:rPr>
              <a:t>Product</a:t>
            </a:r>
            <a:endParaRPr>
              <a:latin typeface="Didact Gothic"/>
              <a:ea typeface="Didact Gothic"/>
              <a:cs typeface="Didact Gothic"/>
              <a:sym typeface="Didact Gothic"/>
            </a:endParaRPr>
          </a:p>
        </p:txBody>
      </p:sp>
      <p:pic>
        <p:nvPicPr>
          <p:cNvPr id="478" name="Google Shape;478;p30"/>
          <p:cNvPicPr preferRelativeResize="0"/>
          <p:nvPr/>
        </p:nvPicPr>
        <p:blipFill>
          <a:blip r:embed="rId5">
            <a:alphaModFix/>
          </a:blip>
          <a:stretch>
            <a:fillRect/>
          </a:stretch>
        </p:blipFill>
        <p:spPr>
          <a:xfrm>
            <a:off x="7406898" y="2749752"/>
            <a:ext cx="896240" cy="84769"/>
          </a:xfrm>
          <a:prstGeom prst="rect">
            <a:avLst/>
          </a:prstGeom>
          <a:noFill/>
          <a:ln>
            <a:noFill/>
          </a:ln>
        </p:spPr>
      </p:pic>
      <p:pic>
        <p:nvPicPr>
          <p:cNvPr id="479" name="Google Shape;479;p30"/>
          <p:cNvPicPr preferRelativeResize="0"/>
          <p:nvPr/>
        </p:nvPicPr>
        <p:blipFill>
          <a:blip r:embed="rId6">
            <a:alphaModFix/>
          </a:blip>
          <a:stretch>
            <a:fillRect/>
          </a:stretch>
        </p:blipFill>
        <p:spPr>
          <a:xfrm>
            <a:off x="1123202" y="4750476"/>
            <a:ext cx="547145" cy="267094"/>
          </a:xfrm>
          <a:prstGeom prst="rect">
            <a:avLst/>
          </a:prstGeom>
          <a:noFill/>
          <a:ln>
            <a:noFill/>
          </a:ln>
        </p:spPr>
      </p:pic>
      <p:pic>
        <p:nvPicPr>
          <p:cNvPr id="480" name="Google Shape;480;p30"/>
          <p:cNvPicPr preferRelativeResize="0"/>
          <p:nvPr/>
        </p:nvPicPr>
        <p:blipFill>
          <a:blip r:embed="rId7">
            <a:alphaModFix/>
          </a:blip>
          <a:stretch>
            <a:fillRect/>
          </a:stretch>
        </p:blipFill>
        <p:spPr>
          <a:xfrm>
            <a:off x="1738889" y="4750477"/>
            <a:ext cx="268283" cy="267092"/>
          </a:xfrm>
          <a:prstGeom prst="rect">
            <a:avLst/>
          </a:prstGeom>
          <a:noFill/>
          <a:ln>
            <a:noFill/>
          </a:ln>
        </p:spPr>
      </p:pic>
      <p:pic>
        <p:nvPicPr>
          <p:cNvPr id="481" name="Google Shape;481;p30"/>
          <p:cNvPicPr preferRelativeResize="0"/>
          <p:nvPr/>
        </p:nvPicPr>
        <p:blipFill>
          <a:blip r:embed="rId6">
            <a:alphaModFix/>
          </a:blip>
          <a:stretch>
            <a:fillRect/>
          </a:stretch>
        </p:blipFill>
        <p:spPr>
          <a:xfrm>
            <a:off x="6620156" y="2658591"/>
            <a:ext cx="547145" cy="267094"/>
          </a:xfrm>
          <a:prstGeom prst="rect">
            <a:avLst/>
          </a:prstGeom>
          <a:noFill/>
          <a:ln>
            <a:noFill/>
          </a:ln>
        </p:spPr>
      </p:pic>
      <p:pic>
        <p:nvPicPr>
          <p:cNvPr id="482" name="Google Shape;482;p30"/>
          <p:cNvPicPr preferRelativeResize="0"/>
          <p:nvPr/>
        </p:nvPicPr>
        <p:blipFill>
          <a:blip r:embed="rId7">
            <a:alphaModFix/>
          </a:blip>
          <a:stretch>
            <a:fillRect/>
          </a:stretch>
        </p:blipFill>
        <p:spPr>
          <a:xfrm>
            <a:off x="7064530" y="2658591"/>
            <a:ext cx="268282" cy="267092"/>
          </a:xfrm>
          <a:prstGeom prst="rect">
            <a:avLst/>
          </a:prstGeom>
          <a:noFill/>
          <a:ln>
            <a:noFill/>
          </a:ln>
        </p:spPr>
      </p:pic>
      <p:pic>
        <p:nvPicPr>
          <p:cNvPr id="483" name="Google Shape;483;p30"/>
          <p:cNvPicPr preferRelativeResize="0"/>
          <p:nvPr/>
        </p:nvPicPr>
        <p:blipFill rotWithShape="1">
          <a:blip r:embed="rId8">
            <a:alphaModFix/>
          </a:blip>
          <a:srcRect b="7612" l="0" r="0" t="0"/>
          <a:stretch/>
        </p:blipFill>
        <p:spPr>
          <a:xfrm>
            <a:off x="2139040" y="4712949"/>
            <a:ext cx="557972" cy="342148"/>
          </a:xfrm>
          <a:prstGeom prst="rect">
            <a:avLst/>
          </a:prstGeom>
          <a:noFill/>
          <a:ln>
            <a:noFill/>
          </a:ln>
        </p:spPr>
      </p:pic>
      <p:pic>
        <p:nvPicPr>
          <p:cNvPr id="484" name="Google Shape;484;p30"/>
          <p:cNvPicPr preferRelativeResize="0"/>
          <p:nvPr/>
        </p:nvPicPr>
        <p:blipFill>
          <a:blip r:embed="rId6">
            <a:alphaModFix/>
          </a:blip>
          <a:stretch>
            <a:fillRect/>
          </a:stretch>
        </p:blipFill>
        <p:spPr>
          <a:xfrm>
            <a:off x="4873842" y="4750476"/>
            <a:ext cx="547145" cy="267094"/>
          </a:xfrm>
          <a:prstGeom prst="rect">
            <a:avLst/>
          </a:prstGeom>
          <a:noFill/>
          <a:ln>
            <a:noFill/>
          </a:ln>
        </p:spPr>
      </p:pic>
      <p:pic>
        <p:nvPicPr>
          <p:cNvPr id="485" name="Google Shape;485;p30"/>
          <p:cNvPicPr preferRelativeResize="0"/>
          <p:nvPr/>
        </p:nvPicPr>
        <p:blipFill rotWithShape="1">
          <a:blip r:embed="rId9">
            <a:alphaModFix/>
          </a:blip>
          <a:srcRect b="1829" l="1481" r="1665" t="2375"/>
          <a:stretch/>
        </p:blipFill>
        <p:spPr>
          <a:xfrm>
            <a:off x="2897201" y="2621057"/>
            <a:ext cx="347440" cy="342160"/>
          </a:xfrm>
          <a:prstGeom prst="rect">
            <a:avLst/>
          </a:prstGeom>
          <a:noFill/>
          <a:ln>
            <a:noFill/>
          </a:ln>
        </p:spPr>
      </p:pic>
      <p:pic>
        <p:nvPicPr>
          <p:cNvPr id="486" name="Google Shape;486;p30"/>
          <p:cNvPicPr preferRelativeResize="0"/>
          <p:nvPr/>
        </p:nvPicPr>
        <p:blipFill rotWithShape="1">
          <a:blip r:embed="rId10">
            <a:alphaModFix/>
          </a:blip>
          <a:srcRect b="0" l="11504" r="11542" t="0"/>
          <a:stretch/>
        </p:blipFill>
        <p:spPr>
          <a:xfrm>
            <a:off x="5969151" y="4711072"/>
            <a:ext cx="347445" cy="345897"/>
          </a:xfrm>
          <a:prstGeom prst="rect">
            <a:avLst/>
          </a:prstGeom>
          <a:noFill/>
          <a:ln>
            <a:noFill/>
          </a:ln>
        </p:spPr>
      </p:pic>
      <p:pic>
        <p:nvPicPr>
          <p:cNvPr id="487" name="Google Shape;487;p30"/>
          <p:cNvPicPr preferRelativeResize="0"/>
          <p:nvPr/>
        </p:nvPicPr>
        <p:blipFill>
          <a:blip r:embed="rId11">
            <a:alphaModFix/>
          </a:blip>
          <a:stretch>
            <a:fillRect/>
          </a:stretch>
        </p:blipFill>
        <p:spPr>
          <a:xfrm>
            <a:off x="5420999" y="4711072"/>
            <a:ext cx="347444" cy="345901"/>
          </a:xfrm>
          <a:prstGeom prst="rect">
            <a:avLst/>
          </a:prstGeom>
          <a:noFill/>
          <a:ln>
            <a:noFill/>
          </a:ln>
        </p:spPr>
      </p:pic>
      <p:pic>
        <p:nvPicPr>
          <p:cNvPr id="488" name="Google Shape;488;p30"/>
          <p:cNvPicPr preferRelativeResize="0"/>
          <p:nvPr/>
        </p:nvPicPr>
        <p:blipFill>
          <a:blip r:embed="rId12">
            <a:alphaModFix/>
          </a:blip>
          <a:stretch>
            <a:fillRect/>
          </a:stretch>
        </p:blipFill>
        <p:spPr>
          <a:xfrm>
            <a:off x="3373645" y="2619186"/>
            <a:ext cx="347100" cy="345600"/>
          </a:xfrm>
          <a:prstGeom prst="ellipse">
            <a:avLst/>
          </a:prstGeom>
          <a:noFill/>
          <a:ln>
            <a:noFill/>
          </a:ln>
        </p:spPr>
      </p:pic>
      <p:pic>
        <p:nvPicPr>
          <p:cNvPr id="489" name="Google Shape;489;p30"/>
          <p:cNvPicPr preferRelativeResize="0"/>
          <p:nvPr/>
        </p:nvPicPr>
        <p:blipFill rotWithShape="1">
          <a:blip r:embed="rId13">
            <a:alphaModFix/>
          </a:blip>
          <a:srcRect b="23719" l="0" r="0" t="23734"/>
          <a:stretch/>
        </p:blipFill>
        <p:spPr>
          <a:xfrm>
            <a:off x="3866476" y="2619192"/>
            <a:ext cx="661181" cy="345902"/>
          </a:xfrm>
          <a:prstGeom prst="rect">
            <a:avLst/>
          </a:prstGeom>
          <a:noFill/>
          <a:ln>
            <a:noFill/>
          </a:ln>
        </p:spPr>
      </p:pic>
      <p:pic>
        <p:nvPicPr>
          <p:cNvPr id="490" name="Google Shape;490;p30"/>
          <p:cNvPicPr preferRelativeResize="0"/>
          <p:nvPr/>
        </p:nvPicPr>
        <p:blipFill rotWithShape="1">
          <a:blip r:embed="rId14">
            <a:alphaModFix/>
          </a:blip>
          <a:srcRect b="43598" l="22279" r="48090" t="7514"/>
          <a:stretch/>
        </p:blipFill>
        <p:spPr>
          <a:xfrm>
            <a:off x="4671162" y="1087020"/>
            <a:ext cx="1843246" cy="2032812"/>
          </a:xfrm>
          <a:prstGeom prst="rect">
            <a:avLst/>
          </a:prstGeom>
          <a:noFill/>
          <a:ln>
            <a:noFill/>
          </a:ln>
        </p:spPr>
      </p:pic>
      <p:pic>
        <p:nvPicPr>
          <p:cNvPr id="491" name="Google Shape;491;p30"/>
          <p:cNvPicPr preferRelativeResize="0"/>
          <p:nvPr/>
        </p:nvPicPr>
        <p:blipFill rotWithShape="1">
          <a:blip r:embed="rId15">
            <a:alphaModFix/>
          </a:blip>
          <a:srcRect b="4792" l="0" r="0" t="7280"/>
          <a:stretch/>
        </p:blipFill>
        <p:spPr>
          <a:xfrm>
            <a:off x="6517308" y="3119822"/>
            <a:ext cx="1843243" cy="2011388"/>
          </a:xfrm>
          <a:prstGeom prst="rect">
            <a:avLst/>
          </a:prstGeom>
          <a:noFill/>
          <a:ln>
            <a:noFill/>
          </a:ln>
        </p:spPr>
      </p:pic>
      <p:pic>
        <p:nvPicPr>
          <p:cNvPr id="492" name="Google Shape;492;p30"/>
          <p:cNvPicPr preferRelativeResize="0"/>
          <p:nvPr/>
        </p:nvPicPr>
        <p:blipFill rotWithShape="1">
          <a:blip r:embed="rId16">
            <a:alphaModFix/>
          </a:blip>
          <a:srcRect b="1071" l="0" r="16359" t="7344"/>
          <a:stretch/>
        </p:blipFill>
        <p:spPr>
          <a:xfrm>
            <a:off x="2828886" y="3119822"/>
            <a:ext cx="1843243" cy="2011350"/>
          </a:xfrm>
          <a:prstGeom prst="rect">
            <a:avLst/>
          </a:prstGeom>
          <a:noFill/>
          <a:ln>
            <a:noFill/>
          </a:ln>
        </p:spPr>
      </p:pic>
      <p:sp>
        <p:nvSpPr>
          <p:cNvPr id="493" name="Google Shape;493;p30"/>
          <p:cNvSpPr txBox="1"/>
          <p:nvPr/>
        </p:nvSpPr>
        <p:spPr>
          <a:xfrm>
            <a:off x="6517308" y="3028029"/>
            <a:ext cx="1843200" cy="91500"/>
          </a:xfrm>
          <a:prstGeom prst="rect">
            <a:avLst/>
          </a:prstGeom>
          <a:solidFill>
            <a:srgbClr val="FB682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5" name="Google Shape;495;p30"/>
          <p:cNvSpPr/>
          <p:nvPr/>
        </p:nvSpPr>
        <p:spPr>
          <a:xfrm>
            <a:off x="452113" y="372563"/>
            <a:ext cx="548700" cy="585900"/>
          </a:xfrm>
          <a:prstGeom prst="rect">
            <a:avLst/>
          </a:prstGeom>
          <a:solidFill>
            <a:srgbClr val="182A2E"/>
          </a:solidFill>
          <a:ln cap="flat" cmpd="sng" w="952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grpSp>
        <p:nvGrpSpPr>
          <p:cNvPr id="496" name="Google Shape;496;p30"/>
          <p:cNvGrpSpPr/>
          <p:nvPr/>
        </p:nvGrpSpPr>
        <p:grpSpPr>
          <a:xfrm>
            <a:off x="618492" y="494324"/>
            <a:ext cx="215966" cy="342399"/>
            <a:chOff x="6718575" y="2318625"/>
            <a:chExt cx="256950" cy="407375"/>
          </a:xfrm>
        </p:grpSpPr>
        <p:sp>
          <p:nvSpPr>
            <p:cNvPr id="497" name="Google Shape;497;p30"/>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0"/>
          <p:cNvSpPr txBox="1"/>
          <p:nvPr>
            <p:ph idx="4294967295" type="subTitle"/>
          </p:nvPr>
        </p:nvSpPr>
        <p:spPr>
          <a:xfrm>
            <a:off x="1067900" y="288575"/>
            <a:ext cx="7235400" cy="7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Montserrat"/>
                <a:ea typeface="Montserrat"/>
                <a:cs typeface="Montserrat"/>
                <a:sym typeface="Montserrat"/>
              </a:rPr>
              <a:t>We bring creativity and innovation to your processes</a:t>
            </a:r>
            <a:endParaRPr b="1" sz="3600">
              <a:latin typeface="Montserrat"/>
              <a:ea typeface="Montserrat"/>
              <a:cs typeface="Montserrat"/>
              <a:sym typeface="Montserrat"/>
            </a:endParaRPr>
          </a:p>
        </p:txBody>
      </p:sp>
      <p:cxnSp>
        <p:nvCxnSpPr>
          <p:cNvPr id="506" name="Google Shape;506;p30"/>
          <p:cNvCxnSpPr/>
          <p:nvPr/>
        </p:nvCxnSpPr>
        <p:spPr>
          <a:xfrm>
            <a:off x="2829500" y="1014200"/>
            <a:ext cx="1833000" cy="0"/>
          </a:xfrm>
          <a:prstGeom prst="straightConnector1">
            <a:avLst/>
          </a:prstGeom>
          <a:noFill/>
          <a:ln cap="flat" cmpd="sng" w="9525">
            <a:solidFill>
              <a:srgbClr val="B7B7B7"/>
            </a:solidFill>
            <a:prstDash val="solid"/>
            <a:round/>
            <a:headEnd len="med" w="med" type="none"/>
            <a:tailEnd len="med" w="med" type="none"/>
          </a:ln>
        </p:spPr>
      </p:cxnSp>
      <p:cxnSp>
        <p:nvCxnSpPr>
          <p:cNvPr id="507" name="Google Shape;507;p30"/>
          <p:cNvCxnSpPr/>
          <p:nvPr/>
        </p:nvCxnSpPr>
        <p:spPr>
          <a:xfrm>
            <a:off x="6522400" y="1017675"/>
            <a:ext cx="1833000" cy="0"/>
          </a:xfrm>
          <a:prstGeom prst="straightConnector1">
            <a:avLst/>
          </a:prstGeom>
          <a:noFill/>
          <a:ln cap="flat" cmpd="sng" w="9525">
            <a:solidFill>
              <a:srgbClr val="B7B7B7"/>
            </a:solidFill>
            <a:prstDash val="solid"/>
            <a:round/>
            <a:headEnd len="med" w="med" type="none"/>
            <a:tailEnd len="med" w="med" type="none"/>
          </a:ln>
        </p:spPr>
      </p:cxnSp>
      <p:cxnSp>
        <p:nvCxnSpPr>
          <p:cNvPr id="508" name="Google Shape;508;p30"/>
          <p:cNvCxnSpPr>
            <a:stCxn id="493" idx="3"/>
          </p:cNvCxnSpPr>
          <p:nvPr/>
        </p:nvCxnSpPr>
        <p:spPr>
          <a:xfrm rot="10800000">
            <a:off x="8355408" y="1017579"/>
            <a:ext cx="5100" cy="2056200"/>
          </a:xfrm>
          <a:prstGeom prst="straightConnector1">
            <a:avLst/>
          </a:prstGeom>
          <a:noFill/>
          <a:ln cap="flat" cmpd="sng" w="9525">
            <a:solidFill>
              <a:srgbClr val="B7B7B7"/>
            </a:solidFill>
            <a:prstDash val="solid"/>
            <a:round/>
            <a:headEnd len="med" w="med" type="none"/>
            <a:tailEnd len="med" w="med" type="none"/>
          </a:ln>
        </p:spPr>
      </p:cxnSp>
      <p:cxnSp>
        <p:nvCxnSpPr>
          <p:cNvPr id="509" name="Google Shape;509;p30"/>
          <p:cNvCxnSpPr/>
          <p:nvPr/>
        </p:nvCxnSpPr>
        <p:spPr>
          <a:xfrm rot="10800000">
            <a:off x="987800" y="3125050"/>
            <a:ext cx="11700" cy="20259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00C2D4"/>
        </a:solidFill>
      </p:bgPr>
    </p:bg>
    <p:spTree>
      <p:nvGrpSpPr>
        <p:cNvPr id="513" name="Shape 513"/>
        <p:cNvGrpSpPr/>
        <p:nvPr/>
      </p:nvGrpSpPr>
      <p:grpSpPr>
        <a:xfrm>
          <a:off x="0" y="0"/>
          <a:ext cx="0" cy="0"/>
          <a:chOff x="0" y="0"/>
          <a:chExt cx="0" cy="0"/>
        </a:xfrm>
      </p:grpSpPr>
      <p:sp>
        <p:nvSpPr>
          <p:cNvPr id="514" name="Google Shape;514;p31"/>
          <p:cNvSpPr txBox="1"/>
          <p:nvPr>
            <p:ph idx="4294967295" type="ctrTitle"/>
          </p:nvPr>
        </p:nvSpPr>
        <p:spPr>
          <a:xfrm>
            <a:off x="-329375" y="633200"/>
            <a:ext cx="9906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WE’RE LOOKING FOR PROBLEMS</a:t>
            </a:r>
            <a:endParaRPr/>
          </a:p>
        </p:txBody>
      </p:sp>
      <p:sp>
        <p:nvSpPr>
          <p:cNvPr id="515" name="Google Shape;515;p31"/>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31"/>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sp>
        <p:nvSpPr>
          <p:cNvPr id="517" name="Google Shape;517;p31"/>
          <p:cNvSpPr txBox="1"/>
          <p:nvPr>
            <p:ph idx="4294967295" type="body"/>
          </p:nvPr>
        </p:nvSpPr>
        <p:spPr>
          <a:xfrm>
            <a:off x="394503" y="2547075"/>
            <a:ext cx="2744100" cy="144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DIGITAL ASSISTANTS</a:t>
            </a:r>
            <a:endParaRPr/>
          </a:p>
          <a:p>
            <a:pPr indent="0" lvl="0" marL="0" rtl="0" algn="l">
              <a:spcBef>
                <a:spcPts val="600"/>
              </a:spcBef>
              <a:spcAft>
                <a:spcPts val="0"/>
              </a:spcAft>
              <a:buNone/>
            </a:pPr>
            <a:r>
              <a:rPr lang="en"/>
              <a:t>We would like to explore the topic of digital assistants and how they could streamline your manufacturing operations.</a:t>
            </a:r>
            <a:endParaRPr/>
          </a:p>
        </p:txBody>
      </p:sp>
      <p:sp>
        <p:nvSpPr>
          <p:cNvPr id="518" name="Google Shape;518;p31"/>
          <p:cNvSpPr txBox="1"/>
          <p:nvPr>
            <p:ph idx="4294967295" type="body"/>
          </p:nvPr>
        </p:nvSpPr>
        <p:spPr>
          <a:xfrm>
            <a:off x="3152408" y="2547075"/>
            <a:ext cx="2839200" cy="144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SMART FACTORY</a:t>
            </a:r>
            <a:endParaRPr/>
          </a:p>
          <a:p>
            <a:pPr indent="0" lvl="0" marL="0" rtl="0" algn="l">
              <a:spcBef>
                <a:spcPts val="600"/>
              </a:spcBef>
              <a:spcAft>
                <a:spcPts val="0"/>
              </a:spcAft>
              <a:buNone/>
            </a:pPr>
            <a:r>
              <a:rPr lang="en"/>
              <a:t>We would like to explore problem fields within the smart factory space and how intelligent processes can be designed. </a:t>
            </a:r>
            <a:endParaRPr/>
          </a:p>
        </p:txBody>
      </p:sp>
      <p:sp>
        <p:nvSpPr>
          <p:cNvPr id="519" name="Google Shape;519;p31"/>
          <p:cNvSpPr txBox="1"/>
          <p:nvPr>
            <p:ph idx="4294967295" type="body"/>
          </p:nvPr>
        </p:nvSpPr>
        <p:spPr>
          <a:xfrm>
            <a:off x="6005412" y="2547075"/>
            <a:ext cx="2744100" cy="144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HUMAN-MACHINE-INTERACTION</a:t>
            </a:r>
            <a:endParaRPr/>
          </a:p>
          <a:p>
            <a:pPr indent="0" lvl="0" marL="0" rtl="0" algn="l">
              <a:spcBef>
                <a:spcPts val="600"/>
              </a:spcBef>
              <a:spcAft>
                <a:spcPts val="0"/>
              </a:spcAft>
              <a:buNone/>
            </a:pPr>
            <a:r>
              <a:rPr lang="en"/>
              <a:t>We would like to explore applications of digital assistants in the HMI space and how they might enable effective cooperation between humans and machines.</a:t>
            </a:r>
            <a:endParaRPr/>
          </a:p>
          <a:p>
            <a:pPr indent="0" lvl="0" marL="0" rtl="0" algn="l">
              <a:spcBef>
                <a:spcPts val="6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0DBAFF"/>
        </a:solidFill>
      </p:bgPr>
    </p:bg>
    <p:spTree>
      <p:nvGrpSpPr>
        <p:cNvPr id="523" name="Shape 523"/>
        <p:cNvGrpSpPr/>
        <p:nvPr/>
      </p:nvGrpSpPr>
      <p:grpSpPr>
        <a:xfrm>
          <a:off x="0" y="0"/>
          <a:ext cx="0" cy="0"/>
          <a:chOff x="0" y="0"/>
          <a:chExt cx="0" cy="0"/>
        </a:xfrm>
      </p:grpSpPr>
      <p:sp>
        <p:nvSpPr>
          <p:cNvPr id="524" name="Google Shape;524;p32"/>
          <p:cNvSpPr txBox="1"/>
          <p:nvPr>
            <p:ph idx="4294967295" type="ctrTitle"/>
          </p:nvPr>
        </p:nvSpPr>
        <p:spPr>
          <a:xfrm>
            <a:off x="-329375" y="633200"/>
            <a:ext cx="9906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WE WANT TO UNDERSTAND YOUR PAINS</a:t>
            </a:r>
            <a:endParaRPr sz="4800"/>
          </a:p>
        </p:txBody>
      </p:sp>
      <p:sp>
        <p:nvSpPr>
          <p:cNvPr id="525" name="Google Shape;525;p32"/>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6" name="Google Shape;526;p32"/>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sp>
        <p:nvSpPr>
          <p:cNvPr id="527" name="Google Shape;527;p32"/>
          <p:cNvSpPr txBox="1"/>
          <p:nvPr>
            <p:ph idx="4294967295" type="body"/>
          </p:nvPr>
        </p:nvSpPr>
        <p:spPr>
          <a:xfrm>
            <a:off x="394503" y="2547075"/>
            <a:ext cx="2744100" cy="144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VIRTUAL ASSISTANTS</a:t>
            </a:r>
            <a:endParaRPr/>
          </a:p>
          <a:p>
            <a:pPr indent="0" lvl="0" marL="0" rtl="0" algn="l">
              <a:spcBef>
                <a:spcPts val="600"/>
              </a:spcBef>
              <a:spcAft>
                <a:spcPts val="0"/>
              </a:spcAft>
              <a:buNone/>
            </a:pPr>
            <a:r>
              <a:rPr lang="en"/>
              <a:t>We explore the topic of digital assistants and how they could streamline your manufacturing operations.</a:t>
            </a:r>
            <a:endParaRPr/>
          </a:p>
        </p:txBody>
      </p:sp>
      <p:sp>
        <p:nvSpPr>
          <p:cNvPr id="528" name="Google Shape;528;p32"/>
          <p:cNvSpPr txBox="1"/>
          <p:nvPr>
            <p:ph idx="4294967295" type="body"/>
          </p:nvPr>
        </p:nvSpPr>
        <p:spPr>
          <a:xfrm>
            <a:off x="3152408" y="2547075"/>
            <a:ext cx="2839200" cy="144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SMART FACTORY</a:t>
            </a:r>
            <a:endParaRPr/>
          </a:p>
          <a:p>
            <a:pPr indent="0" lvl="0" marL="0" rtl="0" algn="l">
              <a:spcBef>
                <a:spcPts val="600"/>
              </a:spcBef>
              <a:spcAft>
                <a:spcPts val="0"/>
              </a:spcAft>
              <a:buNone/>
            </a:pPr>
            <a:r>
              <a:rPr lang="en"/>
              <a:t>We explore problem fields within the smart factory space and how intelligent processes can be designed. </a:t>
            </a:r>
            <a:endParaRPr/>
          </a:p>
        </p:txBody>
      </p:sp>
      <p:sp>
        <p:nvSpPr>
          <p:cNvPr id="529" name="Google Shape;529;p32"/>
          <p:cNvSpPr txBox="1"/>
          <p:nvPr>
            <p:ph idx="4294967295" type="body"/>
          </p:nvPr>
        </p:nvSpPr>
        <p:spPr>
          <a:xfrm>
            <a:off x="6005412" y="2547075"/>
            <a:ext cx="2744100" cy="1448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HUMAN-MACHINE-INTERACTION</a:t>
            </a:r>
            <a:endParaRPr/>
          </a:p>
          <a:p>
            <a:pPr indent="0" lvl="0" marL="0" rtl="0" algn="l">
              <a:spcBef>
                <a:spcPts val="600"/>
              </a:spcBef>
              <a:spcAft>
                <a:spcPts val="0"/>
              </a:spcAft>
              <a:buNone/>
            </a:pPr>
            <a:r>
              <a:rPr lang="en"/>
              <a:t>We explore applications of digital assistants in the HMI space and how they might enable effective cooperation between humans and machines.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DBAFF"/>
        </a:solidFill>
      </p:bgPr>
    </p:bg>
    <p:spTree>
      <p:nvGrpSpPr>
        <p:cNvPr id="533" name="Shape 533"/>
        <p:cNvGrpSpPr/>
        <p:nvPr/>
      </p:nvGrpSpPr>
      <p:grpSpPr>
        <a:xfrm>
          <a:off x="0" y="0"/>
          <a:ext cx="0" cy="0"/>
          <a:chOff x="0" y="0"/>
          <a:chExt cx="0" cy="0"/>
        </a:xfrm>
      </p:grpSpPr>
      <p:sp>
        <p:nvSpPr>
          <p:cNvPr id="534" name="Google Shape;534;p33"/>
          <p:cNvSpPr txBox="1"/>
          <p:nvPr>
            <p:ph idx="4294967295" type="ctrTitle"/>
          </p:nvPr>
        </p:nvSpPr>
        <p:spPr>
          <a:xfrm>
            <a:off x="-329375" y="633200"/>
            <a:ext cx="9906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WE WANT TO UNDERSTAND YOUR PAINS</a:t>
            </a:r>
            <a:endParaRPr sz="4800"/>
          </a:p>
        </p:txBody>
      </p:sp>
      <p:sp>
        <p:nvSpPr>
          <p:cNvPr id="535" name="Google Shape;535;p33"/>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33"/>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sp>
        <p:nvSpPr>
          <p:cNvPr id="537" name="Google Shape;537;p33"/>
          <p:cNvSpPr txBox="1"/>
          <p:nvPr>
            <p:ph idx="4294967295" type="body"/>
          </p:nvPr>
        </p:nvSpPr>
        <p:spPr>
          <a:xfrm>
            <a:off x="394503" y="2699475"/>
            <a:ext cx="2744100" cy="1448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VIRTUAL ASSISTANTS</a:t>
            </a:r>
            <a:endParaRPr/>
          </a:p>
          <a:p>
            <a:pPr indent="0" lvl="0" marL="0" rtl="0" algn="l">
              <a:spcBef>
                <a:spcPts val="600"/>
              </a:spcBef>
              <a:spcAft>
                <a:spcPts val="0"/>
              </a:spcAft>
              <a:buNone/>
            </a:pPr>
            <a:r>
              <a:rPr lang="en"/>
              <a:t>We explore the topic of digital assistants and how they could streamline your manufacturing operations.</a:t>
            </a:r>
            <a:endParaRPr/>
          </a:p>
        </p:txBody>
      </p:sp>
      <p:sp>
        <p:nvSpPr>
          <p:cNvPr id="538" name="Google Shape;538;p33"/>
          <p:cNvSpPr txBox="1"/>
          <p:nvPr>
            <p:ph idx="4294967295" type="body"/>
          </p:nvPr>
        </p:nvSpPr>
        <p:spPr>
          <a:xfrm>
            <a:off x="3152408" y="2699475"/>
            <a:ext cx="2839200" cy="1448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SMART FACTORY</a:t>
            </a:r>
            <a:endParaRPr/>
          </a:p>
          <a:p>
            <a:pPr indent="0" lvl="0" marL="0" rtl="0" algn="l">
              <a:spcBef>
                <a:spcPts val="600"/>
              </a:spcBef>
              <a:spcAft>
                <a:spcPts val="0"/>
              </a:spcAft>
              <a:buNone/>
            </a:pPr>
            <a:r>
              <a:rPr lang="en"/>
              <a:t>We explore problem fields within the smart factory space and how intelligent processes can be designed. </a:t>
            </a:r>
            <a:endParaRPr/>
          </a:p>
        </p:txBody>
      </p:sp>
      <p:sp>
        <p:nvSpPr>
          <p:cNvPr id="539" name="Google Shape;539;p33"/>
          <p:cNvSpPr txBox="1"/>
          <p:nvPr>
            <p:ph idx="4294967295" type="body"/>
          </p:nvPr>
        </p:nvSpPr>
        <p:spPr>
          <a:xfrm>
            <a:off x="6005412" y="2699475"/>
            <a:ext cx="2744100" cy="14487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a:t>HUMAN-MACHINE-INTERACTION</a:t>
            </a:r>
            <a:endParaRPr/>
          </a:p>
          <a:p>
            <a:pPr indent="0" lvl="0" marL="0" rtl="0" algn="l">
              <a:spcBef>
                <a:spcPts val="600"/>
              </a:spcBef>
              <a:spcAft>
                <a:spcPts val="0"/>
              </a:spcAft>
              <a:buNone/>
            </a:pPr>
            <a:r>
              <a:rPr lang="en"/>
              <a:t>We explore applications of digital assistants in the HMI space and how they might enable effective cooperation between humans and machines.</a:t>
            </a:r>
            <a:endParaRPr/>
          </a:p>
        </p:txBody>
      </p:sp>
      <p:pic>
        <p:nvPicPr>
          <p:cNvPr id="540" name="Google Shape;540;p33"/>
          <p:cNvPicPr preferRelativeResize="0"/>
          <p:nvPr/>
        </p:nvPicPr>
        <p:blipFill>
          <a:blip r:embed="rId3">
            <a:alphaModFix/>
          </a:blip>
          <a:stretch>
            <a:fillRect/>
          </a:stretch>
        </p:blipFill>
        <p:spPr>
          <a:xfrm>
            <a:off x="7103102" y="2150775"/>
            <a:ext cx="548700" cy="548700"/>
          </a:xfrm>
          <a:prstGeom prst="rect">
            <a:avLst/>
          </a:prstGeom>
          <a:noFill/>
          <a:ln>
            <a:noFill/>
          </a:ln>
        </p:spPr>
      </p:pic>
      <p:pic>
        <p:nvPicPr>
          <p:cNvPr id="541" name="Google Shape;541;p33"/>
          <p:cNvPicPr preferRelativeResize="0"/>
          <p:nvPr/>
        </p:nvPicPr>
        <p:blipFill>
          <a:blip r:embed="rId4">
            <a:alphaModFix/>
          </a:blip>
          <a:stretch>
            <a:fillRect/>
          </a:stretch>
        </p:blipFill>
        <p:spPr>
          <a:xfrm>
            <a:off x="1492200" y="2150775"/>
            <a:ext cx="548700" cy="548700"/>
          </a:xfrm>
          <a:prstGeom prst="rect">
            <a:avLst/>
          </a:prstGeom>
          <a:noFill/>
          <a:ln>
            <a:noFill/>
          </a:ln>
        </p:spPr>
      </p:pic>
      <p:pic>
        <p:nvPicPr>
          <p:cNvPr id="542" name="Google Shape;542;p33"/>
          <p:cNvPicPr preferRelativeResize="0"/>
          <p:nvPr/>
        </p:nvPicPr>
        <p:blipFill>
          <a:blip r:embed="rId5">
            <a:alphaModFix/>
          </a:blip>
          <a:stretch>
            <a:fillRect/>
          </a:stretch>
        </p:blipFill>
        <p:spPr>
          <a:xfrm>
            <a:off x="4272550" y="2150775"/>
            <a:ext cx="548700" cy="54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AD4AC"/>
        </a:solidFill>
      </p:bgPr>
    </p:bg>
    <p:spTree>
      <p:nvGrpSpPr>
        <p:cNvPr id="546" name="Shape 546"/>
        <p:cNvGrpSpPr/>
        <p:nvPr/>
      </p:nvGrpSpPr>
      <p:grpSpPr>
        <a:xfrm>
          <a:off x="0" y="0"/>
          <a:ext cx="0" cy="0"/>
          <a:chOff x="0" y="0"/>
          <a:chExt cx="0" cy="0"/>
        </a:xfrm>
      </p:grpSpPr>
      <p:sp>
        <p:nvSpPr>
          <p:cNvPr id="547" name="Google Shape;547;p34"/>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8" name="Google Shape;548;p34"/>
          <p:cNvSpPr/>
          <p:nvPr/>
        </p:nvSpPr>
        <p:spPr>
          <a:xfrm>
            <a:off x="452113" y="372563"/>
            <a:ext cx="548700" cy="585900"/>
          </a:xfrm>
          <a:prstGeom prst="rect">
            <a:avLst/>
          </a:prstGeom>
          <a:solidFill>
            <a:srgbClr val="182A2E"/>
          </a:solidFill>
          <a:ln cap="flat" cmpd="sng" w="952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sp>
        <p:nvSpPr>
          <p:cNvPr id="549" name="Google Shape;549;p34"/>
          <p:cNvSpPr txBox="1"/>
          <p:nvPr>
            <p:ph idx="4294967295" type="subTitle"/>
          </p:nvPr>
        </p:nvSpPr>
        <p:spPr>
          <a:xfrm>
            <a:off x="1067900" y="288575"/>
            <a:ext cx="6412800" cy="7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What we offer</a:t>
            </a:r>
            <a:endParaRPr b="1" sz="3000">
              <a:latin typeface="Montserrat"/>
              <a:ea typeface="Montserrat"/>
              <a:cs typeface="Montserrat"/>
              <a:sym typeface="Montserrat"/>
            </a:endParaRPr>
          </a:p>
        </p:txBody>
      </p:sp>
      <p:sp>
        <p:nvSpPr>
          <p:cNvPr id="550" name="Google Shape;550;p34"/>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grpSp>
        <p:nvGrpSpPr>
          <p:cNvPr id="551" name="Google Shape;551;p34"/>
          <p:cNvGrpSpPr/>
          <p:nvPr/>
        </p:nvGrpSpPr>
        <p:grpSpPr>
          <a:xfrm>
            <a:off x="1143397" y="1553456"/>
            <a:ext cx="342882" cy="350068"/>
            <a:chOff x="3951850" y="2985350"/>
            <a:chExt cx="407950" cy="416500"/>
          </a:xfrm>
        </p:grpSpPr>
        <p:sp>
          <p:nvSpPr>
            <p:cNvPr id="552" name="Google Shape;552;p34"/>
            <p:cNvSpPr/>
            <p:nvPr/>
          </p:nvSpPr>
          <p:spPr>
            <a:xfrm>
              <a:off x="3951850" y="2985350"/>
              <a:ext cx="314800" cy="314825"/>
            </a:xfrm>
            <a:custGeom>
              <a:rect b="b" l="l" r="r" t="t"/>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solidFill>
              <a:srgbClr val="000000"/>
            </a:solid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4"/>
            <p:cNvSpPr/>
            <p:nvPr/>
          </p:nvSpPr>
          <p:spPr>
            <a:xfrm>
              <a:off x="3988375" y="3021875"/>
              <a:ext cx="241750" cy="241750"/>
            </a:xfrm>
            <a:custGeom>
              <a:rect b="b" l="l" r="r" t="t"/>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solidFill>
              <a:srgbClr val="000000"/>
            </a:solid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4"/>
            <p:cNvSpPr/>
            <p:nvPr/>
          </p:nvSpPr>
          <p:spPr>
            <a:xfrm>
              <a:off x="4024300" y="3058425"/>
              <a:ext cx="84650" cy="84650"/>
            </a:xfrm>
            <a:custGeom>
              <a:rect b="b" l="l" r="r" t="t"/>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solidFill>
              <a:srgbClr val="000000"/>
            </a:solid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4"/>
            <p:cNvSpPr/>
            <p:nvPr/>
          </p:nvSpPr>
          <p:spPr>
            <a:xfrm>
              <a:off x="4205750" y="3248375"/>
              <a:ext cx="154050" cy="153475"/>
            </a:xfrm>
            <a:custGeom>
              <a:rect b="b" l="l" r="r" t="t"/>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solidFill>
              <a:srgbClr val="000000"/>
            </a:solid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6" name="Google Shape;556;p34"/>
          <p:cNvSpPr txBox="1"/>
          <p:nvPr/>
        </p:nvSpPr>
        <p:spPr>
          <a:xfrm>
            <a:off x="2618750" y="4249425"/>
            <a:ext cx="1009500" cy="42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182A2E"/>
                </a:solidFill>
                <a:latin typeface="Didact Gothic"/>
                <a:ea typeface="Didact Gothic"/>
                <a:cs typeface="Didact Gothic"/>
                <a:sym typeface="Didact Gothic"/>
              </a:rPr>
              <a:t>We </a:t>
            </a:r>
            <a:endParaRPr b="1" sz="3600">
              <a:solidFill>
                <a:srgbClr val="182A2E"/>
              </a:solidFill>
              <a:latin typeface="Didact Gothic"/>
              <a:ea typeface="Didact Gothic"/>
              <a:cs typeface="Didact Gothic"/>
              <a:sym typeface="Didact Gothic"/>
            </a:endParaRPr>
          </a:p>
        </p:txBody>
      </p:sp>
      <p:sp>
        <p:nvSpPr>
          <p:cNvPr id="557" name="Google Shape;557;p34"/>
          <p:cNvSpPr txBox="1"/>
          <p:nvPr/>
        </p:nvSpPr>
        <p:spPr>
          <a:xfrm>
            <a:off x="1637450" y="1438838"/>
            <a:ext cx="55815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182A2E"/>
                </a:solidFill>
                <a:latin typeface="Didact Gothic"/>
                <a:ea typeface="Didact Gothic"/>
                <a:cs typeface="Didact Gothic"/>
                <a:sym typeface="Didact Gothic"/>
              </a:rPr>
              <a:t>FREE, NON-BINDING PROBLEM EXPLORATION</a:t>
            </a:r>
            <a:endParaRPr b="1" sz="1600">
              <a:solidFill>
                <a:srgbClr val="182A2E"/>
              </a:solidFill>
              <a:latin typeface="Didact Gothic"/>
              <a:ea typeface="Didact Gothic"/>
              <a:cs typeface="Didact Gothic"/>
              <a:sym typeface="Didact Gothic"/>
            </a:endParaRPr>
          </a:p>
        </p:txBody>
      </p:sp>
      <p:sp>
        <p:nvSpPr>
          <p:cNvPr id="558" name="Google Shape;558;p34"/>
          <p:cNvSpPr txBox="1"/>
          <p:nvPr/>
        </p:nvSpPr>
        <p:spPr>
          <a:xfrm>
            <a:off x="4268651" y="4249425"/>
            <a:ext cx="2256600" cy="42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182A2E"/>
                </a:solidFill>
                <a:latin typeface="Didact Gothic"/>
                <a:ea typeface="Didact Gothic"/>
                <a:cs typeface="Didact Gothic"/>
                <a:sym typeface="Didact Gothic"/>
              </a:rPr>
              <a:t>innovation </a:t>
            </a:r>
            <a:endParaRPr b="1" sz="3600">
              <a:solidFill>
                <a:srgbClr val="182A2E"/>
              </a:solidFill>
              <a:latin typeface="Didact Gothic"/>
              <a:ea typeface="Didact Gothic"/>
              <a:cs typeface="Didact Gothic"/>
              <a:sym typeface="Didact Gothic"/>
            </a:endParaRPr>
          </a:p>
        </p:txBody>
      </p:sp>
      <p:grpSp>
        <p:nvGrpSpPr>
          <p:cNvPr id="559" name="Google Shape;559;p34"/>
          <p:cNvGrpSpPr/>
          <p:nvPr/>
        </p:nvGrpSpPr>
        <p:grpSpPr>
          <a:xfrm>
            <a:off x="496200" y="479754"/>
            <a:ext cx="460615" cy="418653"/>
            <a:chOff x="4556450" y="4963575"/>
            <a:chExt cx="548025" cy="498100"/>
          </a:xfrm>
        </p:grpSpPr>
        <p:sp>
          <p:nvSpPr>
            <p:cNvPr id="560" name="Google Shape;560;p34"/>
            <p:cNvSpPr/>
            <p:nvPr/>
          </p:nvSpPr>
          <p:spPr>
            <a:xfrm>
              <a:off x="4611850" y="5222350"/>
              <a:ext cx="436600" cy="239325"/>
            </a:xfrm>
            <a:custGeom>
              <a:rect b="b" l="l" r="r" t="t"/>
              <a:pathLst>
                <a:path extrusionOk="0" fill="none" h="9573" w="17464">
                  <a:moveTo>
                    <a:pt x="1" y="1"/>
                  </a:moveTo>
                  <a:lnTo>
                    <a:pt x="1" y="4677"/>
                  </a:lnTo>
                  <a:lnTo>
                    <a:pt x="8720" y="9572"/>
                  </a:lnTo>
                  <a:lnTo>
                    <a:pt x="17463" y="4677"/>
                  </a:lnTo>
                  <a:lnTo>
                    <a:pt x="17463"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4612475" y="4963575"/>
              <a:ext cx="435975" cy="125450"/>
            </a:xfrm>
            <a:custGeom>
              <a:rect b="b" l="l" r="r" t="t"/>
              <a:pathLst>
                <a:path extrusionOk="0" fill="none" h="5018" w="17439">
                  <a:moveTo>
                    <a:pt x="17438" y="5018"/>
                  </a:moveTo>
                  <a:lnTo>
                    <a:pt x="8671" y="1"/>
                  </a:lnTo>
                  <a:lnTo>
                    <a:pt x="0" y="5018"/>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4556450" y="5089000"/>
              <a:ext cx="274025" cy="225925"/>
            </a:xfrm>
            <a:custGeom>
              <a:rect b="b" l="l" r="r" t="t"/>
              <a:pathLst>
                <a:path extrusionOk="0" fill="none" h="9037" w="10961">
                  <a:moveTo>
                    <a:pt x="8720" y="9037"/>
                  </a:moveTo>
                  <a:lnTo>
                    <a:pt x="1" y="4068"/>
                  </a:lnTo>
                  <a:lnTo>
                    <a:pt x="2241" y="1"/>
                  </a:lnTo>
                  <a:lnTo>
                    <a:pt x="10960" y="4969"/>
                  </a:lnTo>
                  <a:lnTo>
                    <a:pt x="8720"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4830450" y="5089000"/>
              <a:ext cx="274025" cy="225925"/>
            </a:xfrm>
            <a:custGeom>
              <a:rect b="b" l="l" r="r" t="t"/>
              <a:pathLst>
                <a:path extrusionOk="0" fill="none" h="9037" w="10961">
                  <a:moveTo>
                    <a:pt x="2241" y="9037"/>
                  </a:moveTo>
                  <a:lnTo>
                    <a:pt x="10960" y="4068"/>
                  </a:lnTo>
                  <a:lnTo>
                    <a:pt x="8719" y="1"/>
                  </a:lnTo>
                  <a:lnTo>
                    <a:pt x="0" y="4969"/>
                  </a:lnTo>
                  <a:lnTo>
                    <a:pt x="2241" y="9037"/>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p:nvPr/>
          </p:nvSpPr>
          <p:spPr>
            <a:xfrm>
              <a:off x="4830450" y="5213225"/>
              <a:ext cx="25" cy="248450"/>
            </a:xfrm>
            <a:custGeom>
              <a:rect b="b" l="l" r="r" t="t"/>
              <a:pathLst>
                <a:path extrusionOk="0" fill="none" h="9938" w="1">
                  <a:moveTo>
                    <a:pt x="0" y="0"/>
                  </a:moveTo>
                  <a:lnTo>
                    <a:pt x="0" y="9937"/>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 name="Google Shape;565;p34"/>
          <p:cNvGrpSpPr/>
          <p:nvPr/>
        </p:nvGrpSpPr>
        <p:grpSpPr>
          <a:xfrm>
            <a:off x="3552299" y="4222019"/>
            <a:ext cx="716356" cy="591717"/>
            <a:chOff x="5268225" y="4341925"/>
            <a:chExt cx="468850" cy="387275"/>
          </a:xfrm>
        </p:grpSpPr>
        <p:sp>
          <p:nvSpPr>
            <p:cNvPr id="566" name="Google Shape;566;p34"/>
            <p:cNvSpPr/>
            <p:nvPr/>
          </p:nvSpPr>
          <p:spPr>
            <a:xfrm>
              <a:off x="5652425" y="4676800"/>
              <a:ext cx="65775" cy="52400"/>
            </a:xfrm>
            <a:custGeom>
              <a:rect b="b" l="l" r="r" t="t"/>
              <a:pathLst>
                <a:path extrusionOk="0" fill="none" h="2096" w="2631">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4"/>
            <p:cNvSpPr/>
            <p:nvPr/>
          </p:nvSpPr>
          <p:spPr>
            <a:xfrm>
              <a:off x="5287100" y="4676800"/>
              <a:ext cx="65775" cy="52400"/>
            </a:xfrm>
            <a:custGeom>
              <a:rect b="b" l="l" r="r" t="t"/>
              <a:pathLst>
                <a:path extrusionOk="0" fill="none" h="2096" w="2631">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4"/>
            <p:cNvSpPr/>
            <p:nvPr/>
          </p:nvSpPr>
          <p:spPr>
            <a:xfrm>
              <a:off x="5268225" y="4341925"/>
              <a:ext cx="468850" cy="333075"/>
            </a:xfrm>
            <a:custGeom>
              <a:rect b="b" l="l" r="r" t="t"/>
              <a:pathLst>
                <a:path extrusionOk="0" fill="none" h="13323" w="18754">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4"/>
            <p:cNvSpPr/>
            <p:nvPr/>
          </p:nvSpPr>
          <p:spPr>
            <a:xfrm>
              <a:off x="5351025" y="4375400"/>
              <a:ext cx="303250" cy="149825"/>
            </a:xfrm>
            <a:custGeom>
              <a:rect b="b" l="l" r="r" t="t"/>
              <a:pathLst>
                <a:path extrusionOk="0" fill="none" h="5993" w="1213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4"/>
            <p:cNvSpPr/>
            <p:nvPr/>
          </p:nvSpPr>
          <p:spPr>
            <a:xfrm>
              <a:off x="5326675" y="4569025"/>
              <a:ext cx="81000" cy="65175"/>
            </a:xfrm>
            <a:custGeom>
              <a:rect b="b" l="l" r="r" t="t"/>
              <a:pathLst>
                <a:path extrusionOk="0" fill="none" h="2607" w="324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4"/>
            <p:cNvSpPr/>
            <p:nvPr/>
          </p:nvSpPr>
          <p:spPr>
            <a:xfrm>
              <a:off x="5447225" y="4615925"/>
              <a:ext cx="110850" cy="25"/>
            </a:xfrm>
            <a:custGeom>
              <a:rect b="b" l="l" r="r" t="t"/>
              <a:pathLst>
                <a:path extrusionOk="0" fill="none" h="1" w="4434">
                  <a:moveTo>
                    <a:pt x="1" y="0"/>
                  </a:moveTo>
                  <a:lnTo>
                    <a:pt x="4434" y="0"/>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4"/>
            <p:cNvSpPr/>
            <p:nvPr/>
          </p:nvSpPr>
          <p:spPr>
            <a:xfrm>
              <a:off x="5439925" y="4589125"/>
              <a:ext cx="125450" cy="25"/>
            </a:xfrm>
            <a:custGeom>
              <a:rect b="b" l="l" r="r" t="t"/>
              <a:pathLst>
                <a:path extrusionOk="0" fill="none" h="1" w="5018">
                  <a:moveTo>
                    <a:pt x="1" y="0"/>
                  </a:moveTo>
                  <a:lnTo>
                    <a:pt x="5018" y="0"/>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5597625" y="4569025"/>
              <a:ext cx="81000" cy="65175"/>
            </a:xfrm>
            <a:custGeom>
              <a:rect b="b" l="l" r="r" t="t"/>
              <a:pathLst>
                <a:path extrusionOk="0" fill="none" h="2607" w="324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solidFill>
              <a:srgbClr val="000000"/>
            </a:solidFill>
            <a:ln cap="rnd"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34"/>
          <p:cNvSpPr txBox="1"/>
          <p:nvPr/>
        </p:nvSpPr>
        <p:spPr>
          <a:xfrm>
            <a:off x="1637450" y="1827325"/>
            <a:ext cx="65445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Together with you or based on provided resources, we explore opportunities for improvement. No risk for you whatsoever.</a:t>
            </a:r>
            <a:endParaRPr>
              <a:solidFill>
                <a:srgbClr val="182A2E"/>
              </a:solidFill>
              <a:latin typeface="Didact Gothic"/>
              <a:ea typeface="Didact Gothic"/>
              <a:cs typeface="Didact Gothic"/>
              <a:sym typeface="Didact Gothic"/>
            </a:endParaRPr>
          </a:p>
        </p:txBody>
      </p:sp>
      <p:sp>
        <p:nvSpPr>
          <p:cNvPr id="575" name="Google Shape;575;p34"/>
          <p:cNvSpPr txBox="1"/>
          <p:nvPr/>
        </p:nvSpPr>
        <p:spPr>
          <a:xfrm>
            <a:off x="1637450" y="2294363"/>
            <a:ext cx="55815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182A2E"/>
                </a:solidFill>
                <a:latin typeface="Didact Gothic"/>
                <a:ea typeface="Didact Gothic"/>
                <a:cs typeface="Didact Gothic"/>
                <a:sym typeface="Didact Gothic"/>
              </a:rPr>
              <a:t>UNIVERSITY BACKED</a:t>
            </a:r>
            <a:endParaRPr sz="1600">
              <a:solidFill>
                <a:srgbClr val="182A2E"/>
              </a:solidFill>
              <a:latin typeface="Didact Gothic"/>
              <a:ea typeface="Didact Gothic"/>
              <a:cs typeface="Didact Gothic"/>
              <a:sym typeface="Didact Gothic"/>
            </a:endParaRPr>
          </a:p>
        </p:txBody>
      </p:sp>
      <p:sp>
        <p:nvSpPr>
          <p:cNvPr id="576" name="Google Shape;576;p34"/>
          <p:cNvSpPr txBox="1"/>
          <p:nvPr/>
        </p:nvSpPr>
        <p:spPr>
          <a:xfrm>
            <a:off x="1637450" y="2682850"/>
            <a:ext cx="65445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We apply latest research from the world’s leading universities to problems in the manufacturing space. We use agile and lean methods to develop solutions.</a:t>
            </a:r>
            <a:endParaRPr>
              <a:solidFill>
                <a:srgbClr val="182A2E"/>
              </a:solidFill>
              <a:latin typeface="Didact Gothic"/>
              <a:ea typeface="Didact Gothic"/>
              <a:cs typeface="Didact Gothic"/>
              <a:sym typeface="Didact Gothic"/>
            </a:endParaRPr>
          </a:p>
        </p:txBody>
      </p:sp>
      <p:sp>
        <p:nvSpPr>
          <p:cNvPr id="577" name="Google Shape;577;p34"/>
          <p:cNvSpPr txBox="1"/>
          <p:nvPr/>
        </p:nvSpPr>
        <p:spPr>
          <a:xfrm>
            <a:off x="1637450" y="3188288"/>
            <a:ext cx="55815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182A2E"/>
                </a:solidFill>
                <a:latin typeface="Didact Gothic"/>
                <a:ea typeface="Didact Gothic"/>
                <a:cs typeface="Didact Gothic"/>
                <a:sym typeface="Didact Gothic"/>
              </a:rPr>
              <a:t>PILOT PROJECTS IN A LATER STAGE</a:t>
            </a:r>
            <a:endParaRPr sz="1600">
              <a:solidFill>
                <a:srgbClr val="182A2E"/>
              </a:solidFill>
              <a:latin typeface="Didact Gothic"/>
              <a:ea typeface="Didact Gothic"/>
              <a:cs typeface="Didact Gothic"/>
              <a:sym typeface="Didact Gothic"/>
            </a:endParaRPr>
          </a:p>
        </p:txBody>
      </p:sp>
      <p:sp>
        <p:nvSpPr>
          <p:cNvPr id="578" name="Google Shape;578;p34"/>
          <p:cNvSpPr txBox="1"/>
          <p:nvPr/>
        </p:nvSpPr>
        <p:spPr>
          <a:xfrm>
            <a:off x="1637450" y="3576775"/>
            <a:ext cx="65445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After we’ve identified the opportunities for improvement and defined dedicated solutions, we realize these with you within the scope of a pilot project.</a:t>
            </a:r>
            <a:endParaRPr>
              <a:solidFill>
                <a:srgbClr val="182A2E"/>
              </a:solidFill>
              <a:latin typeface="Didact Gothic"/>
              <a:ea typeface="Didact Gothic"/>
              <a:cs typeface="Didact Gothic"/>
              <a:sym typeface="Didact Gothic"/>
            </a:endParaRPr>
          </a:p>
        </p:txBody>
      </p:sp>
      <p:grpSp>
        <p:nvGrpSpPr>
          <p:cNvPr id="579" name="Google Shape;579;p34"/>
          <p:cNvGrpSpPr/>
          <p:nvPr/>
        </p:nvGrpSpPr>
        <p:grpSpPr>
          <a:xfrm>
            <a:off x="1162834" y="2420761"/>
            <a:ext cx="304009" cy="326513"/>
            <a:chOff x="616425" y="2329600"/>
            <a:chExt cx="361700" cy="388475"/>
          </a:xfrm>
        </p:grpSpPr>
        <p:sp>
          <p:nvSpPr>
            <p:cNvPr id="580" name="Google Shape;580;p34"/>
            <p:cNvSpPr/>
            <p:nvPr/>
          </p:nvSpPr>
          <p:spPr>
            <a:xfrm>
              <a:off x="616425" y="2329600"/>
              <a:ext cx="361700" cy="388475"/>
            </a:xfrm>
            <a:custGeom>
              <a:rect b="b" l="l" r="r" t="t"/>
              <a:pathLst>
                <a:path extrusionOk="0" fill="none" h="15539" w="14468">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a:off x="704725" y="2545750"/>
              <a:ext cx="185125" cy="25"/>
            </a:xfrm>
            <a:custGeom>
              <a:rect b="b" l="l" r="r" t="t"/>
              <a:pathLst>
                <a:path extrusionOk="0" fill="none" h="1" w="7405">
                  <a:moveTo>
                    <a:pt x="7404" y="0"/>
                  </a:moveTo>
                  <a:lnTo>
                    <a:pt x="0" y="0"/>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a:off x="811875" y="2626125"/>
              <a:ext cx="31075" cy="31075"/>
            </a:xfrm>
            <a:custGeom>
              <a:rect b="b" l="l" r="r" t="t"/>
              <a:pathLst>
                <a:path extrusionOk="0" fill="none" h="1243" w="1243">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751000" y="2568275"/>
              <a:ext cx="54200" cy="53600"/>
            </a:xfrm>
            <a:custGeom>
              <a:rect b="b" l="l" r="r" t="t"/>
              <a:pathLst>
                <a:path extrusionOk="0" fill="none" h="2144" w="2168">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769875" y="2662650"/>
              <a:ext cx="23775" cy="23775"/>
            </a:xfrm>
            <a:custGeom>
              <a:rect b="b" l="l" r="r" t="t"/>
              <a:pathLst>
                <a:path extrusionOk="0" fill="none" h="951" w="951">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799700" y="2503125"/>
              <a:ext cx="24375" cy="23775"/>
            </a:xfrm>
            <a:custGeom>
              <a:rect b="b" l="l" r="r" t="t"/>
              <a:pathLst>
                <a:path extrusionOk="0" fill="none" h="951" w="975">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
            <p:cNvSpPr/>
            <p:nvPr/>
          </p:nvSpPr>
          <p:spPr>
            <a:xfrm>
              <a:off x="766825" y="2388050"/>
              <a:ext cx="60925" cy="25"/>
            </a:xfrm>
            <a:custGeom>
              <a:rect b="b" l="l" r="r" t="t"/>
              <a:pathLst>
                <a:path extrusionOk="0" fill="none" h="1" w="2437">
                  <a:moveTo>
                    <a:pt x="2436" y="0"/>
                  </a:moveTo>
                  <a:lnTo>
                    <a:pt x="1" y="0"/>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4"/>
            <p:cNvSpPr/>
            <p:nvPr/>
          </p:nvSpPr>
          <p:spPr>
            <a:xfrm>
              <a:off x="769875" y="2456250"/>
              <a:ext cx="31075" cy="31075"/>
            </a:xfrm>
            <a:custGeom>
              <a:rect b="b" l="l" r="r" t="t"/>
              <a:pathLst>
                <a:path extrusionOk="0" fill="none" h="1243" w="1243">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34"/>
          <p:cNvGrpSpPr/>
          <p:nvPr/>
        </p:nvGrpSpPr>
        <p:grpSpPr>
          <a:xfrm>
            <a:off x="1129055" y="3292175"/>
            <a:ext cx="371564" cy="371543"/>
            <a:chOff x="576250" y="4319400"/>
            <a:chExt cx="442075" cy="442050"/>
          </a:xfrm>
        </p:grpSpPr>
        <p:sp>
          <p:nvSpPr>
            <p:cNvPr id="589" name="Google Shape;589;p34"/>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4"/>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4"/>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4"/>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3" name="Google Shape;593;p34"/>
          <p:cNvSpPr txBox="1"/>
          <p:nvPr>
            <p:ph idx="4294967295" type="subTitle"/>
          </p:nvPr>
        </p:nvSpPr>
        <p:spPr>
          <a:xfrm>
            <a:off x="1067900" y="884325"/>
            <a:ext cx="7682400" cy="5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No-worries-approach to innovation in your factory</a:t>
            </a:r>
            <a:endParaRPr sz="1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AD4AC"/>
        </a:solidFill>
      </p:bgPr>
    </p:bg>
    <p:spTree>
      <p:nvGrpSpPr>
        <p:cNvPr id="597" name="Shape 597"/>
        <p:cNvGrpSpPr/>
        <p:nvPr/>
      </p:nvGrpSpPr>
      <p:grpSpPr>
        <a:xfrm>
          <a:off x="0" y="0"/>
          <a:ext cx="0" cy="0"/>
          <a:chOff x="0" y="0"/>
          <a:chExt cx="0" cy="0"/>
        </a:xfrm>
      </p:grpSpPr>
      <p:sp>
        <p:nvSpPr>
          <p:cNvPr id="598" name="Google Shape;598;p35"/>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9" name="Google Shape;599;p35"/>
          <p:cNvSpPr/>
          <p:nvPr/>
        </p:nvSpPr>
        <p:spPr>
          <a:xfrm>
            <a:off x="452113" y="372563"/>
            <a:ext cx="548700" cy="585900"/>
          </a:xfrm>
          <a:prstGeom prst="rect">
            <a:avLst/>
          </a:prstGeom>
          <a:solidFill>
            <a:srgbClr val="182A2E"/>
          </a:solidFill>
          <a:ln cap="flat" cmpd="sng" w="952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sp>
        <p:nvSpPr>
          <p:cNvPr id="600" name="Google Shape;600;p35"/>
          <p:cNvSpPr txBox="1"/>
          <p:nvPr>
            <p:ph idx="4294967295" type="subTitle"/>
          </p:nvPr>
        </p:nvSpPr>
        <p:spPr>
          <a:xfrm>
            <a:off x="1067900" y="288575"/>
            <a:ext cx="6412800" cy="7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Our efforts</a:t>
            </a:r>
            <a:endParaRPr b="1" sz="3000">
              <a:latin typeface="Montserrat"/>
              <a:ea typeface="Montserrat"/>
              <a:cs typeface="Montserrat"/>
              <a:sym typeface="Montserrat"/>
            </a:endParaRPr>
          </a:p>
        </p:txBody>
      </p:sp>
      <p:sp>
        <p:nvSpPr>
          <p:cNvPr id="601" name="Google Shape;601;p35"/>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sp>
        <p:nvSpPr>
          <p:cNvPr id="602" name="Google Shape;602;p35"/>
          <p:cNvSpPr/>
          <p:nvPr/>
        </p:nvSpPr>
        <p:spPr>
          <a:xfrm>
            <a:off x="2267025" y="1687125"/>
            <a:ext cx="1792500" cy="1792500"/>
          </a:xfrm>
          <a:prstGeom prst="ellipse">
            <a:avLst/>
          </a:prstGeom>
          <a:noFill/>
          <a:ln cap="flat" cmpd="sng" w="114300">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82A2E"/>
                </a:solidFill>
                <a:latin typeface="Didact Gothic"/>
                <a:ea typeface="Didact Gothic"/>
                <a:cs typeface="Didact Gothic"/>
                <a:sym typeface="Didact Gothic"/>
              </a:rPr>
              <a:t>Pilot Project</a:t>
            </a:r>
            <a:endParaRPr>
              <a:solidFill>
                <a:srgbClr val="182A2E"/>
              </a:solidFill>
              <a:latin typeface="Didact Gothic"/>
              <a:ea typeface="Didact Gothic"/>
              <a:cs typeface="Didact Gothic"/>
              <a:sym typeface="Didact Gothic"/>
            </a:endParaRPr>
          </a:p>
        </p:txBody>
      </p:sp>
      <p:sp>
        <p:nvSpPr>
          <p:cNvPr id="603" name="Google Shape;603;p35"/>
          <p:cNvSpPr/>
          <p:nvPr/>
        </p:nvSpPr>
        <p:spPr>
          <a:xfrm>
            <a:off x="3618550" y="2957350"/>
            <a:ext cx="1792500" cy="1792500"/>
          </a:xfrm>
          <a:prstGeom prst="ellipse">
            <a:avLst/>
          </a:prstGeom>
          <a:noFill/>
          <a:ln cap="flat" cmpd="sng" w="114300">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82A2E"/>
                </a:solidFill>
                <a:latin typeface="Didact Gothic"/>
                <a:ea typeface="Didact Gothic"/>
                <a:cs typeface="Didact Gothic"/>
                <a:sym typeface="Didact Gothic"/>
              </a:rPr>
              <a:t>No-worries Approach</a:t>
            </a:r>
            <a:endParaRPr>
              <a:solidFill>
                <a:srgbClr val="182A2E"/>
              </a:solidFill>
              <a:latin typeface="Didact Gothic"/>
              <a:ea typeface="Didact Gothic"/>
              <a:cs typeface="Didact Gothic"/>
              <a:sym typeface="Didact Gothic"/>
            </a:endParaRPr>
          </a:p>
        </p:txBody>
      </p:sp>
      <p:sp>
        <p:nvSpPr>
          <p:cNvPr id="604" name="Google Shape;604;p35"/>
          <p:cNvSpPr/>
          <p:nvPr/>
        </p:nvSpPr>
        <p:spPr>
          <a:xfrm>
            <a:off x="4059525" y="1164850"/>
            <a:ext cx="1792500" cy="1792500"/>
          </a:xfrm>
          <a:prstGeom prst="ellipse">
            <a:avLst/>
          </a:prstGeom>
          <a:noFill/>
          <a:ln cap="flat" cmpd="sng" w="114300">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182A2E"/>
                </a:solidFill>
                <a:latin typeface="Didact Gothic"/>
                <a:ea typeface="Didact Gothic"/>
                <a:cs typeface="Didact Gothic"/>
                <a:sym typeface="Didact Gothic"/>
              </a:rPr>
              <a:t>Businessplan Seminar</a:t>
            </a:r>
            <a:endParaRPr>
              <a:solidFill>
                <a:srgbClr val="182A2E"/>
              </a:solidFill>
              <a:latin typeface="Didact Gothic"/>
              <a:ea typeface="Didact Gothic"/>
              <a:cs typeface="Didact Gothic"/>
              <a:sym typeface="Didact Gothic"/>
            </a:endParaRPr>
          </a:p>
        </p:txBody>
      </p:sp>
      <p:cxnSp>
        <p:nvCxnSpPr>
          <p:cNvPr id="605" name="Google Shape;605;p35"/>
          <p:cNvCxnSpPr>
            <a:stCxn id="602" idx="1"/>
          </p:cNvCxnSpPr>
          <p:nvPr/>
        </p:nvCxnSpPr>
        <p:spPr>
          <a:xfrm flipH="1" rot="5400000">
            <a:off x="1111431" y="531531"/>
            <a:ext cx="478500" cy="2357700"/>
          </a:xfrm>
          <a:prstGeom prst="bentConnector2">
            <a:avLst/>
          </a:prstGeom>
          <a:noFill/>
          <a:ln cap="flat" cmpd="sng" w="38100">
            <a:solidFill>
              <a:srgbClr val="000000"/>
            </a:solidFill>
            <a:prstDash val="solid"/>
            <a:round/>
            <a:headEnd len="med" w="med" type="none"/>
            <a:tailEnd len="med" w="med" type="none"/>
          </a:ln>
        </p:spPr>
      </p:cxnSp>
      <p:sp>
        <p:nvSpPr>
          <p:cNvPr id="606" name="Google Shape;606;p35"/>
          <p:cNvSpPr txBox="1"/>
          <p:nvPr/>
        </p:nvSpPr>
        <p:spPr>
          <a:xfrm>
            <a:off x="101925" y="1436775"/>
            <a:ext cx="2165100" cy="229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Search for problems with current solutions</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Insights from company</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Understand the underlying problem</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First money for team development</a:t>
            </a:r>
            <a:endParaRPr>
              <a:solidFill>
                <a:srgbClr val="182A2E"/>
              </a:solidFill>
              <a:latin typeface="Didact Gothic"/>
              <a:ea typeface="Didact Gothic"/>
              <a:cs typeface="Didact Gothic"/>
              <a:sym typeface="Didact Gothic"/>
            </a:endParaRPr>
          </a:p>
        </p:txBody>
      </p:sp>
      <p:sp>
        <p:nvSpPr>
          <p:cNvPr id="607" name="Google Shape;607;p35"/>
          <p:cNvSpPr txBox="1"/>
          <p:nvPr/>
        </p:nvSpPr>
        <p:spPr>
          <a:xfrm>
            <a:off x="6546800" y="424950"/>
            <a:ext cx="2165100" cy="214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Search for a space where we fit in</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Develop a scalable business model</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Understand the market</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182A2E"/>
              </a:solidFill>
              <a:latin typeface="Didact Gothic"/>
              <a:ea typeface="Didact Gothic"/>
              <a:cs typeface="Didact Gothic"/>
              <a:sym typeface="Didact Gothic"/>
            </a:endParaRPr>
          </a:p>
        </p:txBody>
      </p:sp>
      <p:sp>
        <p:nvSpPr>
          <p:cNvPr id="608" name="Google Shape;608;p35"/>
          <p:cNvSpPr txBox="1"/>
          <p:nvPr/>
        </p:nvSpPr>
        <p:spPr>
          <a:xfrm>
            <a:off x="6045075" y="3188950"/>
            <a:ext cx="2165100" cy="16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Validate other companies have similar problems</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Find new pilot projects</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Sharpen the problem space</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t/>
            </a:r>
            <a:endParaRPr>
              <a:solidFill>
                <a:srgbClr val="182A2E"/>
              </a:solidFill>
              <a:latin typeface="Didact Gothic"/>
              <a:ea typeface="Didact Gothic"/>
              <a:cs typeface="Didact Gothic"/>
              <a:sym typeface="Didact Gothic"/>
            </a:endParaRPr>
          </a:p>
        </p:txBody>
      </p:sp>
      <p:cxnSp>
        <p:nvCxnSpPr>
          <p:cNvPr id="609" name="Google Shape;609;p35"/>
          <p:cNvCxnSpPr>
            <a:stCxn id="604" idx="7"/>
          </p:cNvCxnSpPr>
          <p:nvPr/>
        </p:nvCxnSpPr>
        <p:spPr>
          <a:xfrm rot="-5400000">
            <a:off x="6623319" y="-615044"/>
            <a:ext cx="1008600" cy="3076200"/>
          </a:xfrm>
          <a:prstGeom prst="bentConnector2">
            <a:avLst/>
          </a:prstGeom>
          <a:noFill/>
          <a:ln cap="flat" cmpd="sng" w="38100">
            <a:solidFill>
              <a:srgbClr val="000000"/>
            </a:solidFill>
            <a:prstDash val="solid"/>
            <a:round/>
            <a:headEnd len="med" w="med" type="none"/>
            <a:tailEnd len="med" w="med" type="none"/>
          </a:ln>
        </p:spPr>
      </p:cxnSp>
      <p:cxnSp>
        <p:nvCxnSpPr>
          <p:cNvPr id="610" name="Google Shape;610;p35"/>
          <p:cNvCxnSpPr>
            <a:stCxn id="603" idx="5"/>
          </p:cNvCxnSpPr>
          <p:nvPr/>
        </p:nvCxnSpPr>
        <p:spPr>
          <a:xfrm flipH="1" rot="-5400000">
            <a:off x="6417844" y="3218044"/>
            <a:ext cx="366300" cy="2904900"/>
          </a:xfrm>
          <a:prstGeom prst="bentConnector2">
            <a:avLst/>
          </a:prstGeom>
          <a:noFill/>
          <a:ln cap="flat" cmpd="sng" w="38100">
            <a:solidFill>
              <a:srgbClr val="000000"/>
            </a:solidFill>
            <a:prstDash val="solid"/>
            <a:round/>
            <a:headEnd len="med" w="med" type="none"/>
            <a:tailEnd len="med" w="med" type="none"/>
          </a:ln>
        </p:spPr>
      </p:cxnSp>
      <p:grpSp>
        <p:nvGrpSpPr>
          <p:cNvPr id="611" name="Google Shape;611;p35"/>
          <p:cNvGrpSpPr/>
          <p:nvPr/>
        </p:nvGrpSpPr>
        <p:grpSpPr>
          <a:xfrm>
            <a:off x="546317" y="517613"/>
            <a:ext cx="360301" cy="295814"/>
            <a:chOff x="2599525" y="3688600"/>
            <a:chExt cx="428675" cy="351950"/>
          </a:xfrm>
        </p:grpSpPr>
        <p:sp>
          <p:nvSpPr>
            <p:cNvPr id="612" name="Google Shape;612;p35"/>
            <p:cNvSpPr/>
            <p:nvPr/>
          </p:nvSpPr>
          <p:spPr>
            <a:xfrm>
              <a:off x="2599525" y="3688600"/>
              <a:ext cx="428675" cy="168675"/>
            </a:xfrm>
            <a:custGeom>
              <a:rect b="b" l="l" r="r" t="t"/>
              <a:pathLst>
                <a:path extrusionOk="0" fill="none" h="6747" w="17147">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5"/>
            <p:cNvSpPr/>
            <p:nvPr/>
          </p:nvSpPr>
          <p:spPr>
            <a:xfrm>
              <a:off x="2792550" y="3862125"/>
              <a:ext cx="42650" cy="23775"/>
            </a:xfrm>
            <a:custGeom>
              <a:rect b="b" l="l" r="r" t="t"/>
              <a:pathLst>
                <a:path extrusionOk="0" fill="none" h="951" w="1706">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p:nvPr/>
          </p:nvSpPr>
          <p:spPr>
            <a:xfrm>
              <a:off x="2599525" y="3852375"/>
              <a:ext cx="428675" cy="188175"/>
            </a:xfrm>
            <a:custGeom>
              <a:rect b="b" l="l" r="r" t="t"/>
              <a:pathLst>
                <a:path extrusionOk="0" fill="none" h="7527" w="17147">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DB6"/>
        </a:solidFill>
      </p:bgPr>
    </p:bg>
    <p:spTree>
      <p:nvGrpSpPr>
        <p:cNvPr id="618" name="Shape 618"/>
        <p:cNvGrpSpPr/>
        <p:nvPr/>
      </p:nvGrpSpPr>
      <p:grpSpPr>
        <a:xfrm>
          <a:off x="0" y="0"/>
          <a:ext cx="0" cy="0"/>
          <a:chOff x="0" y="0"/>
          <a:chExt cx="0" cy="0"/>
        </a:xfrm>
      </p:grpSpPr>
      <p:sp>
        <p:nvSpPr>
          <p:cNvPr id="619" name="Google Shape;619;p36"/>
          <p:cNvSpPr txBox="1"/>
          <p:nvPr>
            <p:ph type="title"/>
          </p:nvPr>
        </p:nvSpPr>
        <p:spPr>
          <a:xfrm>
            <a:off x="1988900" y="786400"/>
            <a:ext cx="5958900" cy="105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IN TOUCH</a:t>
            </a:r>
            <a:endParaRPr/>
          </a:p>
        </p:txBody>
      </p:sp>
      <p:sp>
        <p:nvSpPr>
          <p:cNvPr id="620" name="Google Shape;620;p36"/>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1" name="Google Shape;621;p36"/>
          <p:cNvSpPr/>
          <p:nvPr/>
        </p:nvSpPr>
        <p:spPr>
          <a:xfrm>
            <a:off x="1419724" y="1147215"/>
            <a:ext cx="336767" cy="336767"/>
          </a:xfrm>
          <a:custGeom>
            <a:rect b="b" l="l" r="r" t="t"/>
            <a:pathLst>
              <a:path extrusionOk="0" fill="none" h="16027" w="16027">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6"/>
          <p:cNvSpPr txBox="1"/>
          <p:nvPr>
            <p:ph idx="1" type="body"/>
          </p:nvPr>
        </p:nvSpPr>
        <p:spPr>
          <a:xfrm>
            <a:off x="1641075" y="2332975"/>
            <a:ext cx="5333100" cy="120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t>LOUIS ERBER</a:t>
            </a:r>
            <a:endParaRPr b="1" sz="2400"/>
          </a:p>
          <a:p>
            <a:pPr indent="0" lvl="0" marL="0" rtl="0" algn="l">
              <a:spcBef>
                <a:spcPts val="600"/>
              </a:spcBef>
              <a:spcAft>
                <a:spcPts val="0"/>
              </a:spcAft>
              <a:buNone/>
            </a:pPr>
            <a:r>
              <a:rPr lang="en" sz="2400"/>
              <a:t>+49 (0) 157 70302399</a:t>
            </a:r>
            <a:endParaRPr sz="2400"/>
          </a:p>
          <a:p>
            <a:pPr indent="0" lvl="0" marL="0" rtl="0" algn="l">
              <a:spcBef>
                <a:spcPts val="600"/>
              </a:spcBef>
              <a:spcAft>
                <a:spcPts val="0"/>
              </a:spcAft>
              <a:buNone/>
            </a:pPr>
            <a:r>
              <a:rPr lang="en" sz="2400"/>
              <a:t>louis.erber@manageandmore.de</a:t>
            </a:r>
            <a:endParaRPr sz="2400"/>
          </a:p>
        </p:txBody>
      </p:sp>
      <p:grpSp>
        <p:nvGrpSpPr>
          <p:cNvPr id="623" name="Google Shape;623;p36"/>
          <p:cNvGrpSpPr/>
          <p:nvPr/>
        </p:nvGrpSpPr>
        <p:grpSpPr>
          <a:xfrm>
            <a:off x="1106226" y="3428895"/>
            <a:ext cx="391001" cy="264085"/>
            <a:chOff x="564675" y="1700625"/>
            <a:chExt cx="465200" cy="314200"/>
          </a:xfrm>
        </p:grpSpPr>
        <p:sp>
          <p:nvSpPr>
            <p:cNvPr id="624" name="Google Shape;624;p36"/>
            <p:cNvSpPr/>
            <p:nvPr/>
          </p:nvSpPr>
          <p:spPr>
            <a:xfrm>
              <a:off x="564675" y="1700625"/>
              <a:ext cx="465200" cy="29250"/>
            </a:xfrm>
            <a:custGeom>
              <a:rect b="b" l="l" r="r" t="t"/>
              <a:pathLst>
                <a:path extrusionOk="0" fill="none" h="1170" w="18608">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6"/>
            <p:cNvSpPr/>
            <p:nvPr/>
          </p:nvSpPr>
          <p:spPr>
            <a:xfrm>
              <a:off x="564675" y="1732300"/>
              <a:ext cx="465200" cy="272175"/>
            </a:xfrm>
            <a:custGeom>
              <a:rect b="b" l="l" r="r" t="t"/>
              <a:pathLst>
                <a:path extrusionOk="0" fill="none" h="10887" w="18608">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6"/>
            <p:cNvSpPr/>
            <p:nvPr/>
          </p:nvSpPr>
          <p:spPr>
            <a:xfrm>
              <a:off x="572600" y="2014200"/>
              <a:ext cx="449375" cy="625"/>
            </a:xfrm>
            <a:custGeom>
              <a:rect b="b" l="l" r="r" t="t"/>
              <a:pathLst>
                <a:path extrusionOk="0" fill="none" h="25" w="17975">
                  <a:moveTo>
                    <a:pt x="0" y="0"/>
                  </a:moveTo>
                  <a:lnTo>
                    <a:pt x="0" y="0"/>
                  </a:lnTo>
                  <a:lnTo>
                    <a:pt x="98" y="25"/>
                  </a:lnTo>
                  <a:lnTo>
                    <a:pt x="171" y="25"/>
                  </a:lnTo>
                  <a:lnTo>
                    <a:pt x="17804" y="25"/>
                  </a:lnTo>
                  <a:lnTo>
                    <a:pt x="17804" y="25"/>
                  </a:lnTo>
                  <a:lnTo>
                    <a:pt x="17877" y="25"/>
                  </a:lnTo>
                  <a:lnTo>
                    <a:pt x="17974" y="0"/>
                  </a:lnTo>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36"/>
          <p:cNvSpPr/>
          <p:nvPr/>
        </p:nvSpPr>
        <p:spPr>
          <a:xfrm>
            <a:off x="1177355" y="2912460"/>
            <a:ext cx="248746" cy="430924"/>
          </a:xfrm>
          <a:custGeom>
            <a:rect b="b" l="l" r="r" t="t"/>
            <a:pathLst>
              <a:path extrusionOk="0" fill="none" h="20508" w="11838">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cap="rnd" cmpd="sng" w="121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8" name="Google Shape;628;p36"/>
          <p:cNvPicPr preferRelativeResize="0"/>
          <p:nvPr/>
        </p:nvPicPr>
        <p:blipFill>
          <a:blip r:embed="rId3">
            <a:alphaModFix/>
          </a:blip>
          <a:stretch>
            <a:fillRect/>
          </a:stretch>
        </p:blipFill>
        <p:spPr>
          <a:xfrm>
            <a:off x="889176" y="4451854"/>
            <a:ext cx="2329175" cy="393597"/>
          </a:xfrm>
          <a:prstGeom prst="rect">
            <a:avLst/>
          </a:prstGeom>
          <a:noFill/>
          <a:ln>
            <a:noFill/>
          </a:ln>
        </p:spPr>
      </p:pic>
      <p:pic>
        <p:nvPicPr>
          <p:cNvPr id="629" name="Google Shape;629;p36"/>
          <p:cNvPicPr preferRelativeResize="0"/>
          <p:nvPr/>
        </p:nvPicPr>
        <p:blipFill>
          <a:blip r:embed="rId4">
            <a:alphaModFix/>
          </a:blip>
          <a:stretch>
            <a:fillRect/>
          </a:stretch>
        </p:blipFill>
        <p:spPr>
          <a:xfrm>
            <a:off x="5331825" y="4404073"/>
            <a:ext cx="2894776" cy="489177"/>
          </a:xfrm>
          <a:prstGeom prst="rect">
            <a:avLst/>
          </a:prstGeom>
          <a:noFill/>
          <a:ln>
            <a:noFill/>
          </a:ln>
        </p:spPr>
      </p:pic>
      <p:pic>
        <p:nvPicPr>
          <p:cNvPr id="630" name="Google Shape;630;p36"/>
          <p:cNvPicPr preferRelativeResize="0"/>
          <p:nvPr/>
        </p:nvPicPr>
        <p:blipFill>
          <a:blip r:embed="rId5">
            <a:alphaModFix/>
          </a:blip>
          <a:stretch>
            <a:fillRect/>
          </a:stretch>
        </p:blipFill>
        <p:spPr>
          <a:xfrm>
            <a:off x="3002639" y="4451861"/>
            <a:ext cx="2329184" cy="39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B682D"/>
        </a:solidFill>
      </p:bgPr>
    </p:bg>
    <p:spTree>
      <p:nvGrpSpPr>
        <p:cNvPr id="85" name="Shape 85"/>
        <p:cNvGrpSpPr/>
        <p:nvPr/>
      </p:nvGrpSpPr>
      <p:grpSpPr>
        <a:xfrm>
          <a:off x="0" y="0"/>
          <a:ext cx="0" cy="0"/>
          <a:chOff x="0" y="0"/>
          <a:chExt cx="0" cy="0"/>
        </a:xfrm>
      </p:grpSpPr>
      <p:sp>
        <p:nvSpPr>
          <p:cNvPr id="86" name="Google Shape;86;p13"/>
          <p:cNvSpPr txBox="1"/>
          <p:nvPr>
            <p:ph idx="4294967295" type="ctrTitle"/>
          </p:nvPr>
        </p:nvSpPr>
        <p:spPr>
          <a:xfrm>
            <a:off x="-340375" y="658425"/>
            <a:ext cx="5888700" cy="26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600"/>
              <a:t>HOW</a:t>
            </a:r>
            <a:endParaRPr sz="15600"/>
          </a:p>
        </p:txBody>
      </p:sp>
      <p:sp>
        <p:nvSpPr>
          <p:cNvPr id="87" name="Google Shape;87;p13"/>
          <p:cNvSpPr txBox="1"/>
          <p:nvPr>
            <p:ph idx="4294967295" type="subTitle"/>
          </p:nvPr>
        </p:nvSpPr>
        <p:spPr>
          <a:xfrm>
            <a:off x="1038225" y="2902775"/>
            <a:ext cx="3264300" cy="103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We want to get rid of simple and repetitive tasks.</a:t>
            </a:r>
            <a:endParaRPr sz="1800"/>
          </a:p>
        </p:txBody>
      </p:sp>
      <p:sp>
        <p:nvSpPr>
          <p:cNvPr id="88" name="Google Shape;88;p13"/>
          <p:cNvSpPr txBox="1"/>
          <p:nvPr>
            <p:ph idx="4294967295" type="ctrTitle"/>
          </p:nvPr>
        </p:nvSpPr>
        <p:spPr>
          <a:xfrm>
            <a:off x="-272050" y="2561750"/>
            <a:ext cx="9538200" cy="115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8400"/>
              <a:t>PROCESS</a:t>
            </a:r>
            <a:endParaRPr sz="8400"/>
          </a:p>
        </p:txBody>
      </p:sp>
      <p:sp>
        <p:nvSpPr>
          <p:cNvPr id="89" name="Google Shape;89;p13"/>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90" name="Google Shape;90;p13"/>
          <p:cNvGrpSpPr/>
          <p:nvPr/>
        </p:nvGrpSpPr>
        <p:grpSpPr>
          <a:xfrm>
            <a:off x="5758369" y="913414"/>
            <a:ext cx="2495436" cy="1855395"/>
            <a:chOff x="5247525" y="3007275"/>
            <a:chExt cx="517575" cy="384825"/>
          </a:xfrm>
        </p:grpSpPr>
        <p:sp>
          <p:nvSpPr>
            <p:cNvPr id="91" name="Google Shape;91;p13"/>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5566575" y="3193575"/>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3"/>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3131"/>
        </a:solidFill>
      </p:bgPr>
    </p:bg>
    <p:spTree>
      <p:nvGrpSpPr>
        <p:cNvPr id="97" name="Shape 97"/>
        <p:cNvGrpSpPr/>
        <p:nvPr/>
      </p:nvGrpSpPr>
      <p:grpSpPr>
        <a:xfrm>
          <a:off x="0" y="0"/>
          <a:ext cx="0" cy="0"/>
          <a:chOff x="0" y="0"/>
          <a:chExt cx="0" cy="0"/>
        </a:xfrm>
      </p:grpSpPr>
      <p:sp>
        <p:nvSpPr>
          <p:cNvPr id="98" name="Google Shape;98;p14"/>
          <p:cNvSpPr txBox="1"/>
          <p:nvPr>
            <p:ph idx="4294967295" type="ctrTitle"/>
          </p:nvPr>
        </p:nvSpPr>
        <p:spPr>
          <a:xfrm>
            <a:off x="-187975" y="658425"/>
            <a:ext cx="6879600" cy="26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600"/>
              <a:t>WHAT</a:t>
            </a:r>
            <a:endParaRPr sz="15600"/>
          </a:p>
        </p:txBody>
      </p:sp>
      <p:sp>
        <p:nvSpPr>
          <p:cNvPr id="99" name="Google Shape;99;p14"/>
          <p:cNvSpPr txBox="1"/>
          <p:nvPr>
            <p:ph idx="4294967295" type="ctrTitle"/>
          </p:nvPr>
        </p:nvSpPr>
        <p:spPr>
          <a:xfrm>
            <a:off x="-289300" y="2485550"/>
            <a:ext cx="9538200" cy="115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8400"/>
              <a:t>PRODUCT</a:t>
            </a:r>
            <a:endParaRPr sz="8400"/>
          </a:p>
        </p:txBody>
      </p:sp>
      <p:sp>
        <p:nvSpPr>
          <p:cNvPr id="100" name="Google Shape;100;p14"/>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 name="Google Shape;101;p14"/>
          <p:cNvSpPr txBox="1"/>
          <p:nvPr>
            <p:ph idx="4294967295" type="subTitle"/>
          </p:nvPr>
        </p:nvSpPr>
        <p:spPr>
          <a:xfrm>
            <a:off x="809625" y="2902775"/>
            <a:ext cx="2852100" cy="103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We are creating assistance systems for workers within smart factories.</a:t>
            </a:r>
            <a:endParaRPr sz="1800"/>
          </a:p>
        </p:txBody>
      </p:sp>
      <p:grpSp>
        <p:nvGrpSpPr>
          <p:cNvPr id="102" name="Google Shape;102;p14"/>
          <p:cNvGrpSpPr/>
          <p:nvPr/>
        </p:nvGrpSpPr>
        <p:grpSpPr>
          <a:xfrm>
            <a:off x="6885416" y="1037968"/>
            <a:ext cx="1717373" cy="1717187"/>
            <a:chOff x="576250" y="4319400"/>
            <a:chExt cx="442075" cy="442050"/>
          </a:xfrm>
        </p:grpSpPr>
        <p:sp>
          <p:nvSpPr>
            <p:cNvPr id="103" name="Google Shape;103;p14"/>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4"/>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4"/>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A3131"/>
        </a:solidFill>
      </p:bgPr>
    </p:bg>
    <p:spTree>
      <p:nvGrpSpPr>
        <p:cNvPr id="111" name="Shape 111"/>
        <p:cNvGrpSpPr/>
        <p:nvPr/>
      </p:nvGrpSpPr>
      <p:grpSpPr>
        <a:xfrm>
          <a:off x="0" y="0"/>
          <a:ext cx="0" cy="0"/>
          <a:chOff x="0" y="0"/>
          <a:chExt cx="0" cy="0"/>
        </a:xfrm>
      </p:grpSpPr>
      <p:sp>
        <p:nvSpPr>
          <p:cNvPr id="112" name="Google Shape;112;p15"/>
          <p:cNvSpPr txBox="1"/>
          <p:nvPr>
            <p:ph idx="4294967295" type="ctrTitle"/>
          </p:nvPr>
        </p:nvSpPr>
        <p:spPr>
          <a:xfrm>
            <a:off x="-187975" y="658425"/>
            <a:ext cx="6879600" cy="26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600"/>
              <a:t>WHAT</a:t>
            </a:r>
            <a:endParaRPr sz="15600"/>
          </a:p>
        </p:txBody>
      </p:sp>
      <p:sp>
        <p:nvSpPr>
          <p:cNvPr id="113" name="Google Shape;113;p15"/>
          <p:cNvSpPr txBox="1"/>
          <p:nvPr>
            <p:ph idx="4294967295" type="ctrTitle"/>
          </p:nvPr>
        </p:nvSpPr>
        <p:spPr>
          <a:xfrm>
            <a:off x="-289300" y="2485550"/>
            <a:ext cx="9538200" cy="115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8400"/>
              <a:t>PRODUCT</a:t>
            </a:r>
            <a:endParaRPr sz="8400"/>
          </a:p>
        </p:txBody>
      </p:sp>
      <p:sp>
        <p:nvSpPr>
          <p:cNvPr id="114" name="Google Shape;114;p15"/>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 name="Google Shape;115;p15"/>
          <p:cNvSpPr txBox="1"/>
          <p:nvPr>
            <p:ph idx="4294967295" type="subTitle"/>
          </p:nvPr>
        </p:nvSpPr>
        <p:spPr>
          <a:xfrm>
            <a:off x="809625" y="2902775"/>
            <a:ext cx="2789700" cy="103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We are creating dedicated virtual voice assistants for smart factories.</a:t>
            </a:r>
            <a:endParaRPr sz="1800"/>
          </a:p>
        </p:txBody>
      </p:sp>
      <p:grpSp>
        <p:nvGrpSpPr>
          <p:cNvPr id="116" name="Google Shape;116;p15"/>
          <p:cNvGrpSpPr/>
          <p:nvPr/>
        </p:nvGrpSpPr>
        <p:grpSpPr>
          <a:xfrm>
            <a:off x="6885416" y="1037968"/>
            <a:ext cx="1717373" cy="1717187"/>
            <a:chOff x="576250" y="4319400"/>
            <a:chExt cx="442075" cy="442050"/>
          </a:xfrm>
        </p:grpSpPr>
        <p:sp>
          <p:nvSpPr>
            <p:cNvPr id="117" name="Google Shape;117;p15"/>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5"/>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A3131"/>
        </a:solidFill>
      </p:bgPr>
    </p:bg>
    <p:spTree>
      <p:nvGrpSpPr>
        <p:cNvPr id="125" name="Shape 125"/>
        <p:cNvGrpSpPr/>
        <p:nvPr/>
      </p:nvGrpSpPr>
      <p:grpSpPr>
        <a:xfrm>
          <a:off x="0" y="0"/>
          <a:ext cx="0" cy="0"/>
          <a:chOff x="0" y="0"/>
          <a:chExt cx="0" cy="0"/>
        </a:xfrm>
      </p:grpSpPr>
      <p:sp>
        <p:nvSpPr>
          <p:cNvPr id="126" name="Google Shape;126;p16"/>
          <p:cNvSpPr txBox="1"/>
          <p:nvPr>
            <p:ph idx="4294967295" type="ctrTitle"/>
          </p:nvPr>
        </p:nvSpPr>
        <p:spPr>
          <a:xfrm>
            <a:off x="-187975" y="658425"/>
            <a:ext cx="6879600" cy="26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600"/>
              <a:t>WHAT</a:t>
            </a:r>
            <a:endParaRPr sz="15600"/>
          </a:p>
        </p:txBody>
      </p:sp>
      <p:sp>
        <p:nvSpPr>
          <p:cNvPr id="127" name="Google Shape;127;p16"/>
          <p:cNvSpPr txBox="1"/>
          <p:nvPr>
            <p:ph idx="4294967295" type="ctrTitle"/>
          </p:nvPr>
        </p:nvSpPr>
        <p:spPr>
          <a:xfrm>
            <a:off x="-289300" y="2485550"/>
            <a:ext cx="9538200" cy="1159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8400"/>
              <a:t>PRODUCT</a:t>
            </a:r>
            <a:endParaRPr sz="8400"/>
          </a:p>
        </p:txBody>
      </p:sp>
      <p:sp>
        <p:nvSpPr>
          <p:cNvPr id="128" name="Google Shape;128;p16"/>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9" name="Google Shape;129;p16"/>
          <p:cNvSpPr txBox="1"/>
          <p:nvPr>
            <p:ph idx="4294967295" type="subTitle"/>
          </p:nvPr>
        </p:nvSpPr>
        <p:spPr>
          <a:xfrm>
            <a:off x="809625" y="2902775"/>
            <a:ext cx="2789700" cy="103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W</a:t>
            </a:r>
            <a:r>
              <a:rPr lang="en" sz="1800"/>
              <a:t>e are creating dedicated virtual assistants for repetitive tasks in the manufacturing space.</a:t>
            </a:r>
            <a:endParaRPr sz="1800"/>
          </a:p>
        </p:txBody>
      </p:sp>
      <p:grpSp>
        <p:nvGrpSpPr>
          <p:cNvPr id="130" name="Google Shape;130;p16"/>
          <p:cNvGrpSpPr/>
          <p:nvPr/>
        </p:nvGrpSpPr>
        <p:grpSpPr>
          <a:xfrm>
            <a:off x="6885416" y="1037968"/>
            <a:ext cx="1717373" cy="1717187"/>
            <a:chOff x="576250" y="4319400"/>
            <a:chExt cx="442075" cy="442050"/>
          </a:xfrm>
        </p:grpSpPr>
        <p:sp>
          <p:nvSpPr>
            <p:cNvPr id="131" name="Google Shape;131;p16"/>
            <p:cNvSpPr/>
            <p:nvPr/>
          </p:nvSpPr>
          <p:spPr>
            <a:xfrm>
              <a:off x="576250" y="4319400"/>
              <a:ext cx="442075" cy="442050"/>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595725" y="4668875"/>
              <a:ext cx="73100" cy="73100"/>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652350" y="4711500"/>
              <a:ext cx="46925" cy="46925"/>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579300" y="4638450"/>
              <a:ext cx="46900" cy="46900"/>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16"/>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solidFill>
          <a:srgbClr val="F12E58"/>
        </a:solidFill>
      </p:bgPr>
    </p:bg>
    <p:spTree>
      <p:nvGrpSpPr>
        <p:cNvPr id="139" name="Shape 139"/>
        <p:cNvGrpSpPr/>
        <p:nvPr/>
      </p:nvGrpSpPr>
      <p:grpSpPr>
        <a:xfrm>
          <a:off x="0" y="0"/>
          <a:ext cx="0" cy="0"/>
          <a:chOff x="0" y="0"/>
          <a:chExt cx="0" cy="0"/>
        </a:xfrm>
      </p:grpSpPr>
      <p:sp>
        <p:nvSpPr>
          <p:cNvPr id="140" name="Google Shape;140;p17"/>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17"/>
          <p:cNvSpPr/>
          <p:nvPr/>
        </p:nvSpPr>
        <p:spPr>
          <a:xfrm>
            <a:off x="452113" y="372563"/>
            <a:ext cx="548700" cy="585900"/>
          </a:xfrm>
          <a:prstGeom prst="rect">
            <a:avLst/>
          </a:prstGeom>
          <a:solidFill>
            <a:srgbClr val="182A2E"/>
          </a:solidFill>
          <a:ln cap="flat" cmpd="sng" w="952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sp>
        <p:nvSpPr>
          <p:cNvPr id="142" name="Google Shape;142;p17"/>
          <p:cNvSpPr txBox="1"/>
          <p:nvPr>
            <p:ph idx="4294967295" type="subTitle"/>
          </p:nvPr>
        </p:nvSpPr>
        <p:spPr>
          <a:xfrm>
            <a:off x="1067900" y="288575"/>
            <a:ext cx="6412800" cy="7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600">
                <a:latin typeface="Montserrat"/>
                <a:ea typeface="Montserrat"/>
                <a:cs typeface="Montserrat"/>
                <a:sym typeface="Montserrat"/>
              </a:rPr>
              <a:t>Use Case: Reporting </a:t>
            </a:r>
            <a:endParaRPr b="1" sz="3600">
              <a:latin typeface="Montserrat"/>
              <a:ea typeface="Montserrat"/>
              <a:cs typeface="Montserrat"/>
              <a:sym typeface="Montserrat"/>
            </a:endParaRPr>
          </a:p>
        </p:txBody>
      </p:sp>
      <p:pic>
        <p:nvPicPr>
          <p:cNvPr id="143" name="Google Shape;143;p17"/>
          <p:cNvPicPr preferRelativeResize="0"/>
          <p:nvPr/>
        </p:nvPicPr>
        <p:blipFill>
          <a:blip r:embed="rId3">
            <a:alphaModFix/>
          </a:blip>
          <a:stretch>
            <a:fillRect/>
          </a:stretch>
        </p:blipFill>
        <p:spPr>
          <a:xfrm>
            <a:off x="7636300" y="546500"/>
            <a:ext cx="1074075" cy="1074075"/>
          </a:xfrm>
          <a:prstGeom prst="rect">
            <a:avLst/>
          </a:prstGeom>
          <a:noFill/>
          <a:ln>
            <a:noFill/>
          </a:ln>
        </p:spPr>
      </p:pic>
      <p:sp>
        <p:nvSpPr>
          <p:cNvPr id="144" name="Google Shape;144;p17"/>
          <p:cNvSpPr txBox="1"/>
          <p:nvPr/>
        </p:nvSpPr>
        <p:spPr>
          <a:xfrm>
            <a:off x="1003775" y="2779225"/>
            <a:ext cx="54108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idact Gothic"/>
                <a:ea typeface="Didact Gothic"/>
                <a:cs typeface="Didact Gothic"/>
                <a:sym typeface="Didact Gothic"/>
              </a:rPr>
              <a:t>Interviewed 42 </a:t>
            </a:r>
            <a:r>
              <a:rPr lang="en" sz="1800">
                <a:latin typeface="Didact Gothic"/>
                <a:ea typeface="Didact Gothic"/>
                <a:cs typeface="Didact Gothic"/>
                <a:sym typeface="Didact Gothic"/>
              </a:rPr>
              <a:t>Service Engineers to validate solution</a:t>
            </a:r>
            <a:endParaRPr sz="1800">
              <a:latin typeface="Didact Gothic"/>
              <a:ea typeface="Didact Gothic"/>
              <a:cs typeface="Didact Gothic"/>
              <a:sym typeface="Didact Gothic"/>
            </a:endParaRPr>
          </a:p>
        </p:txBody>
      </p:sp>
      <p:grpSp>
        <p:nvGrpSpPr>
          <p:cNvPr id="145" name="Google Shape;145;p17"/>
          <p:cNvGrpSpPr/>
          <p:nvPr/>
        </p:nvGrpSpPr>
        <p:grpSpPr>
          <a:xfrm>
            <a:off x="618492" y="494324"/>
            <a:ext cx="215966" cy="342399"/>
            <a:chOff x="6718575" y="2318625"/>
            <a:chExt cx="256950" cy="407375"/>
          </a:xfrm>
        </p:grpSpPr>
        <p:sp>
          <p:nvSpPr>
            <p:cNvPr id="146" name="Google Shape;146;p17"/>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7"/>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7"/>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7"/>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7"/>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7"/>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17"/>
          <p:cNvSpPr txBox="1"/>
          <p:nvPr>
            <p:ph idx="4294967295" type="subTitle"/>
          </p:nvPr>
        </p:nvSpPr>
        <p:spPr>
          <a:xfrm>
            <a:off x="1090800" y="1034675"/>
            <a:ext cx="6962400" cy="5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Developing a Voice Assistant for Service Engineers at Tetra Pak</a:t>
            </a:r>
            <a:endParaRPr sz="1800"/>
          </a:p>
        </p:txBody>
      </p:sp>
      <p:sp>
        <p:nvSpPr>
          <p:cNvPr id="155" name="Google Shape;155;p17"/>
          <p:cNvSpPr/>
          <p:nvPr/>
        </p:nvSpPr>
        <p:spPr>
          <a:xfrm>
            <a:off x="551263" y="2183721"/>
            <a:ext cx="251793" cy="333679"/>
          </a:xfrm>
          <a:custGeom>
            <a:rect b="b" l="l" r="r" t="t"/>
            <a:pathLst>
              <a:path extrusionOk="0" fill="none" h="15880" w="11983">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17"/>
          <p:cNvGrpSpPr/>
          <p:nvPr/>
        </p:nvGrpSpPr>
        <p:grpSpPr>
          <a:xfrm>
            <a:off x="591696" y="2779253"/>
            <a:ext cx="170937" cy="426827"/>
            <a:chOff x="3384375" y="2267500"/>
            <a:chExt cx="203375" cy="507825"/>
          </a:xfrm>
        </p:grpSpPr>
        <p:sp>
          <p:nvSpPr>
            <p:cNvPr id="157" name="Google Shape;157;p17"/>
            <p:cNvSpPr/>
            <p:nvPr/>
          </p:nvSpPr>
          <p:spPr>
            <a:xfrm>
              <a:off x="3384375" y="2373425"/>
              <a:ext cx="203375" cy="401900"/>
            </a:xfrm>
            <a:custGeom>
              <a:rect b="b" l="l" r="r" t="t"/>
              <a:pathLst>
                <a:path extrusionOk="0" fill="none" h="16076" w="8135">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7"/>
            <p:cNvSpPr/>
            <p:nvPr/>
          </p:nvSpPr>
          <p:spPr>
            <a:xfrm>
              <a:off x="3443425" y="2267500"/>
              <a:ext cx="85275" cy="93775"/>
            </a:xfrm>
            <a:custGeom>
              <a:rect b="b" l="l" r="r" t="t"/>
              <a:pathLst>
                <a:path extrusionOk="0" fill="none" h="3751" w="3411">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7"/>
          <p:cNvGrpSpPr/>
          <p:nvPr/>
        </p:nvGrpSpPr>
        <p:grpSpPr>
          <a:xfrm>
            <a:off x="508267" y="3467935"/>
            <a:ext cx="337797" cy="319873"/>
            <a:chOff x="5973900" y="318475"/>
            <a:chExt cx="401900" cy="380575"/>
          </a:xfrm>
        </p:grpSpPr>
        <p:sp>
          <p:nvSpPr>
            <p:cNvPr id="160" name="Google Shape;160;p17"/>
            <p:cNvSpPr/>
            <p:nvPr/>
          </p:nvSpPr>
          <p:spPr>
            <a:xfrm>
              <a:off x="5973900" y="337975"/>
              <a:ext cx="401900" cy="67000"/>
            </a:xfrm>
            <a:custGeom>
              <a:rect b="b" l="l" r="r" t="t"/>
              <a:pathLst>
                <a:path extrusionOk="0" fill="none" h="2680" w="16076">
                  <a:moveTo>
                    <a:pt x="16075" y="2679"/>
                  </a:moveTo>
                  <a:lnTo>
                    <a:pt x="16075" y="0"/>
                  </a:lnTo>
                  <a:lnTo>
                    <a:pt x="1" y="0"/>
                  </a:lnTo>
                  <a:lnTo>
                    <a:pt x="1" y="2679"/>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7"/>
            <p:cNvSpPr/>
            <p:nvPr/>
          </p:nvSpPr>
          <p:spPr>
            <a:xfrm>
              <a:off x="6024450"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7"/>
            <p:cNvSpPr/>
            <p:nvPr/>
          </p:nvSpPr>
          <p:spPr>
            <a:xfrm>
              <a:off x="6280175" y="348325"/>
              <a:ext cx="45075" cy="45075"/>
            </a:xfrm>
            <a:custGeom>
              <a:rect b="b" l="l" r="r" t="t"/>
              <a:pathLst>
                <a:path extrusionOk="0" fill="none" h="1803" w="1803">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p:nvPr/>
          </p:nvSpPr>
          <p:spPr>
            <a:xfrm>
              <a:off x="5973900" y="667375"/>
              <a:ext cx="401900" cy="31675"/>
            </a:xfrm>
            <a:custGeom>
              <a:rect b="b" l="l" r="r" t="t"/>
              <a:pathLst>
                <a:path extrusionOk="0" fill="none" h="1267" w="16076">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7"/>
            <p:cNvSpPr/>
            <p:nvPr/>
          </p:nvSpPr>
          <p:spPr>
            <a:xfrm>
              <a:off x="6302700"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a:off x="6046975" y="318475"/>
              <a:ext cx="28650" cy="63350"/>
            </a:xfrm>
            <a:custGeom>
              <a:rect b="b" l="l" r="r" t="t"/>
              <a:pathLst>
                <a:path extrusionOk="0" fill="none" h="2534" w="1146">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7"/>
            <p:cNvSpPr/>
            <p:nvPr/>
          </p:nvSpPr>
          <p:spPr>
            <a:xfrm>
              <a:off x="5973900" y="407375"/>
              <a:ext cx="401900" cy="272200"/>
            </a:xfrm>
            <a:custGeom>
              <a:rect b="b" l="l" r="r" t="t"/>
              <a:pathLst>
                <a:path extrusionOk="0" fill="none" h="10888" w="16076">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7"/>
            <p:cNvSpPr/>
            <p:nvPr/>
          </p:nvSpPr>
          <p:spPr>
            <a:xfrm>
              <a:off x="6024450" y="456100"/>
              <a:ext cx="300800" cy="175375"/>
            </a:xfrm>
            <a:custGeom>
              <a:rect b="b" l="l" r="r" t="t"/>
              <a:pathLst>
                <a:path extrusionOk="0" fill="none" h="7015" w="12032">
                  <a:moveTo>
                    <a:pt x="0" y="0"/>
                  </a:moveTo>
                  <a:lnTo>
                    <a:pt x="12032" y="0"/>
                  </a:lnTo>
                  <a:lnTo>
                    <a:pt x="12032" y="7014"/>
                  </a:lnTo>
                  <a:lnTo>
                    <a:pt x="0" y="7014"/>
                  </a:lnTo>
                  <a:lnTo>
                    <a:pt x="0" y="0"/>
                  </a:lnTo>
                  <a:close/>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7"/>
            <p:cNvSpPr/>
            <p:nvPr/>
          </p:nvSpPr>
          <p:spPr>
            <a:xfrm>
              <a:off x="6024450" y="573000"/>
              <a:ext cx="300800" cy="25"/>
            </a:xfrm>
            <a:custGeom>
              <a:rect b="b" l="l" r="r" t="t"/>
              <a:pathLst>
                <a:path extrusionOk="0" fill="none" h="1" w="12032">
                  <a:moveTo>
                    <a:pt x="0" y="0"/>
                  </a:moveTo>
                  <a:lnTo>
                    <a:pt x="12032" y="0"/>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7"/>
            <p:cNvSpPr/>
            <p:nvPr/>
          </p:nvSpPr>
          <p:spPr>
            <a:xfrm>
              <a:off x="6024450" y="514550"/>
              <a:ext cx="300800" cy="25"/>
            </a:xfrm>
            <a:custGeom>
              <a:rect b="b" l="l" r="r" t="t"/>
              <a:pathLst>
                <a:path extrusionOk="0" fill="none" h="1" w="12032">
                  <a:moveTo>
                    <a:pt x="0" y="0"/>
                  </a:moveTo>
                  <a:lnTo>
                    <a:pt x="12032" y="0"/>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7"/>
            <p:cNvSpPr/>
            <p:nvPr/>
          </p:nvSpPr>
          <p:spPr>
            <a:xfrm>
              <a:off x="6264950" y="456100"/>
              <a:ext cx="25" cy="175375"/>
            </a:xfrm>
            <a:custGeom>
              <a:rect b="b" l="l" r="r" t="t"/>
              <a:pathLst>
                <a:path extrusionOk="0" fill="none" h="7015" w="1">
                  <a:moveTo>
                    <a:pt x="1" y="0"/>
                  </a:moveTo>
                  <a:lnTo>
                    <a:pt x="1" y="7014"/>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6204675" y="456100"/>
              <a:ext cx="25" cy="175375"/>
            </a:xfrm>
            <a:custGeom>
              <a:rect b="b" l="l" r="r" t="t"/>
              <a:pathLst>
                <a:path extrusionOk="0" fill="none" h="7015" w="1">
                  <a:moveTo>
                    <a:pt x="0" y="0"/>
                  </a:moveTo>
                  <a:lnTo>
                    <a:pt x="0" y="7014"/>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6145000" y="456100"/>
              <a:ext cx="25" cy="175375"/>
            </a:xfrm>
            <a:custGeom>
              <a:rect b="b" l="l" r="r" t="t"/>
              <a:pathLst>
                <a:path extrusionOk="0" fill="none" h="7015" w="1">
                  <a:moveTo>
                    <a:pt x="1" y="0"/>
                  </a:moveTo>
                  <a:lnTo>
                    <a:pt x="1" y="7014"/>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a:off x="6084725" y="456100"/>
              <a:ext cx="25" cy="175375"/>
            </a:xfrm>
            <a:custGeom>
              <a:rect b="b" l="l" r="r" t="t"/>
              <a:pathLst>
                <a:path extrusionOk="0" fill="none" h="7015" w="1">
                  <a:moveTo>
                    <a:pt x="1" y="0"/>
                  </a:moveTo>
                  <a:lnTo>
                    <a:pt x="1" y="7014"/>
                  </a:lnTo>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 name="Google Shape;174;p17"/>
          <p:cNvSpPr txBox="1"/>
          <p:nvPr/>
        </p:nvSpPr>
        <p:spPr>
          <a:xfrm>
            <a:off x="1003763" y="3414400"/>
            <a:ext cx="45882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idact Gothic"/>
                <a:ea typeface="Didact Gothic"/>
                <a:cs typeface="Didact Gothic"/>
                <a:sym typeface="Didact Gothic"/>
              </a:rPr>
              <a:t>Oct. - Dec. 2018</a:t>
            </a:r>
            <a:endParaRPr sz="1800">
              <a:latin typeface="Didact Gothic"/>
              <a:ea typeface="Didact Gothic"/>
              <a:cs typeface="Didact Gothic"/>
              <a:sym typeface="Didact Gothic"/>
            </a:endParaRPr>
          </a:p>
        </p:txBody>
      </p:sp>
      <p:sp>
        <p:nvSpPr>
          <p:cNvPr id="175" name="Google Shape;175;p17"/>
          <p:cNvSpPr txBox="1"/>
          <p:nvPr/>
        </p:nvSpPr>
        <p:spPr>
          <a:xfrm>
            <a:off x="1003763" y="2137113"/>
            <a:ext cx="52383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Didact Gothic"/>
                <a:ea typeface="Didact Gothic"/>
                <a:cs typeface="Didact Gothic"/>
                <a:sym typeface="Didact Gothic"/>
              </a:rPr>
              <a:t>Paid pilot project at </a:t>
            </a:r>
            <a:r>
              <a:rPr lang="en" sz="1800">
                <a:solidFill>
                  <a:schemeClr val="dk1"/>
                </a:solidFill>
                <a:latin typeface="Didact Gothic"/>
                <a:ea typeface="Didact Gothic"/>
                <a:cs typeface="Didact Gothic"/>
                <a:sym typeface="Didact Gothic"/>
              </a:rPr>
              <a:t>sites of </a:t>
            </a:r>
            <a:r>
              <a:rPr lang="en" sz="1800">
                <a:latin typeface="Didact Gothic"/>
                <a:ea typeface="Didact Gothic"/>
                <a:cs typeface="Didact Gothic"/>
                <a:sym typeface="Didact Gothic"/>
              </a:rPr>
              <a:t>manufacturing partners</a:t>
            </a:r>
            <a:endParaRPr sz="1800">
              <a:latin typeface="Didact Gothic"/>
              <a:ea typeface="Didact Gothic"/>
              <a:cs typeface="Didact Gothic"/>
              <a:sym typeface="Didact Gothic"/>
            </a:endParaRPr>
          </a:p>
        </p:txBody>
      </p:sp>
      <p:pic>
        <p:nvPicPr>
          <p:cNvPr id="176" name="Google Shape;176;p17"/>
          <p:cNvPicPr preferRelativeResize="0"/>
          <p:nvPr/>
        </p:nvPicPr>
        <p:blipFill rotWithShape="1">
          <a:blip r:embed="rId4">
            <a:alphaModFix/>
          </a:blip>
          <a:srcRect b="0" l="27000" r="17917" t="0"/>
          <a:stretch/>
        </p:blipFill>
        <p:spPr>
          <a:xfrm>
            <a:off x="6414500" y="1922263"/>
            <a:ext cx="2470750" cy="2525900"/>
          </a:xfrm>
          <a:prstGeom prst="rect">
            <a:avLst/>
          </a:prstGeom>
          <a:noFill/>
          <a:ln>
            <a:noFill/>
          </a:ln>
        </p:spPr>
      </p:pic>
      <p:sp>
        <p:nvSpPr>
          <p:cNvPr id="177" name="Google Shape;177;p17"/>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CC4DB6"/>
        </a:solidFill>
      </p:bgPr>
    </p:bg>
    <p:spTree>
      <p:nvGrpSpPr>
        <p:cNvPr id="181" name="Shape 181"/>
        <p:cNvGrpSpPr/>
        <p:nvPr/>
      </p:nvGrpSpPr>
      <p:grpSpPr>
        <a:xfrm>
          <a:off x="0" y="0"/>
          <a:ext cx="0" cy="0"/>
          <a:chOff x="0" y="0"/>
          <a:chExt cx="0" cy="0"/>
        </a:xfrm>
      </p:grpSpPr>
      <p:sp>
        <p:nvSpPr>
          <p:cNvPr id="182" name="Google Shape;182;p18"/>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 name="Google Shape;183;p18"/>
          <p:cNvSpPr/>
          <p:nvPr/>
        </p:nvSpPr>
        <p:spPr>
          <a:xfrm>
            <a:off x="452113" y="372563"/>
            <a:ext cx="548700" cy="585900"/>
          </a:xfrm>
          <a:prstGeom prst="rect">
            <a:avLst/>
          </a:prstGeom>
          <a:solidFill>
            <a:srgbClr val="182A2E"/>
          </a:solidFill>
          <a:ln cap="flat" cmpd="sng" w="952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2A2E"/>
              </a:solidFill>
            </a:endParaRPr>
          </a:p>
        </p:txBody>
      </p:sp>
      <p:sp>
        <p:nvSpPr>
          <p:cNvPr id="184" name="Google Shape;184;p18"/>
          <p:cNvSpPr txBox="1"/>
          <p:nvPr>
            <p:ph idx="4294967295" type="subTitle"/>
          </p:nvPr>
        </p:nvSpPr>
        <p:spPr>
          <a:xfrm>
            <a:off x="1067900" y="288575"/>
            <a:ext cx="8323200" cy="75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Use Case: Maintenance Reporting </a:t>
            </a:r>
            <a:endParaRPr b="1" sz="3000">
              <a:latin typeface="Montserrat"/>
              <a:ea typeface="Montserrat"/>
              <a:cs typeface="Montserrat"/>
              <a:sym typeface="Montserrat"/>
            </a:endParaRPr>
          </a:p>
        </p:txBody>
      </p:sp>
      <p:sp>
        <p:nvSpPr>
          <p:cNvPr id="185" name="Google Shape;185;p18"/>
          <p:cNvSpPr txBox="1"/>
          <p:nvPr/>
        </p:nvSpPr>
        <p:spPr>
          <a:xfrm>
            <a:off x="2265925" y="2907784"/>
            <a:ext cx="6091500" cy="9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SOLUTION</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Service Engineers can report their progress in servicing machines </a:t>
            </a:r>
            <a:r>
              <a:rPr b="1" lang="en">
                <a:solidFill>
                  <a:srgbClr val="182A2E"/>
                </a:solidFill>
                <a:latin typeface="Didact Gothic"/>
                <a:ea typeface="Didact Gothic"/>
                <a:cs typeface="Didact Gothic"/>
                <a:sym typeface="Didact Gothic"/>
              </a:rPr>
              <a:t>on-the-task</a:t>
            </a:r>
            <a:r>
              <a:rPr lang="en">
                <a:solidFill>
                  <a:srgbClr val="182A2E"/>
                </a:solidFill>
                <a:latin typeface="Didact Gothic"/>
                <a:ea typeface="Didact Gothic"/>
                <a:cs typeface="Didact Gothic"/>
                <a:sym typeface="Didact Gothic"/>
              </a:rPr>
              <a:t> using an intuitive voice interface and </a:t>
            </a:r>
            <a:r>
              <a:rPr b="1" lang="en">
                <a:solidFill>
                  <a:srgbClr val="182A2E"/>
                </a:solidFill>
                <a:latin typeface="Didact Gothic"/>
                <a:ea typeface="Didact Gothic"/>
                <a:cs typeface="Didact Gothic"/>
                <a:sym typeface="Didact Gothic"/>
              </a:rPr>
              <a:t>auto-generate</a:t>
            </a:r>
            <a:r>
              <a:rPr lang="en">
                <a:solidFill>
                  <a:srgbClr val="182A2E"/>
                </a:solidFill>
                <a:latin typeface="Didact Gothic"/>
                <a:ea typeface="Didact Gothic"/>
                <a:cs typeface="Didact Gothic"/>
                <a:sym typeface="Didact Gothic"/>
              </a:rPr>
              <a:t> the finished report. </a:t>
            </a:r>
            <a:endParaRPr>
              <a:solidFill>
                <a:srgbClr val="182A2E"/>
              </a:solidFill>
              <a:latin typeface="Didact Gothic"/>
              <a:ea typeface="Didact Gothic"/>
              <a:cs typeface="Didact Gothic"/>
              <a:sym typeface="Didact Gothic"/>
            </a:endParaRPr>
          </a:p>
        </p:txBody>
      </p:sp>
      <p:grpSp>
        <p:nvGrpSpPr>
          <p:cNvPr id="186" name="Google Shape;186;p18"/>
          <p:cNvGrpSpPr/>
          <p:nvPr/>
        </p:nvGrpSpPr>
        <p:grpSpPr>
          <a:xfrm>
            <a:off x="618492" y="494324"/>
            <a:ext cx="215966" cy="342399"/>
            <a:chOff x="6718575" y="2318625"/>
            <a:chExt cx="256950" cy="407375"/>
          </a:xfrm>
        </p:grpSpPr>
        <p:sp>
          <p:nvSpPr>
            <p:cNvPr id="187" name="Google Shape;187;p18"/>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8"/>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6795900" y="2628550"/>
              <a:ext cx="102300" cy="25"/>
            </a:xfrm>
            <a:custGeom>
              <a:rect b="b" l="l" r="r" t="t"/>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18"/>
          <p:cNvSpPr txBox="1"/>
          <p:nvPr>
            <p:ph idx="4294967295" type="subTitle"/>
          </p:nvPr>
        </p:nvSpPr>
        <p:spPr>
          <a:xfrm>
            <a:off x="1067900" y="884325"/>
            <a:ext cx="7682400" cy="5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From paper-based reports to an intuitive voice-based interaction at Tetra Pak</a:t>
            </a:r>
            <a:endParaRPr sz="1800"/>
          </a:p>
        </p:txBody>
      </p:sp>
      <p:sp>
        <p:nvSpPr>
          <p:cNvPr id="196" name="Google Shape;196;p18"/>
          <p:cNvSpPr txBox="1"/>
          <p:nvPr/>
        </p:nvSpPr>
        <p:spPr>
          <a:xfrm>
            <a:off x="1840050" y="4047950"/>
            <a:ext cx="5581500" cy="42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Cut potential reporting time per instance by </a:t>
            </a:r>
            <a:r>
              <a:rPr b="1" lang="en">
                <a:solidFill>
                  <a:srgbClr val="182A2E"/>
                </a:solidFill>
                <a:latin typeface="Didact Gothic"/>
                <a:ea typeface="Didact Gothic"/>
                <a:cs typeface="Didact Gothic"/>
                <a:sym typeface="Didact Gothic"/>
              </a:rPr>
              <a:t>up to 80% </a:t>
            </a:r>
            <a:endParaRPr b="1">
              <a:solidFill>
                <a:srgbClr val="182A2E"/>
              </a:solidFill>
              <a:latin typeface="Didact Gothic"/>
              <a:ea typeface="Didact Gothic"/>
              <a:cs typeface="Didact Gothic"/>
              <a:sym typeface="Didact Gothic"/>
            </a:endParaRPr>
          </a:p>
        </p:txBody>
      </p:sp>
      <p:sp>
        <p:nvSpPr>
          <p:cNvPr id="197" name="Google Shape;197;p18"/>
          <p:cNvSpPr txBox="1"/>
          <p:nvPr>
            <p:ph idx="4294967295" type="subTitle"/>
          </p:nvPr>
        </p:nvSpPr>
        <p:spPr>
          <a:xfrm>
            <a:off x="158725" y="4517875"/>
            <a:ext cx="852300" cy="47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000"/>
              <a:t>confidential</a:t>
            </a:r>
            <a:endParaRPr sz="1000"/>
          </a:p>
        </p:txBody>
      </p:sp>
      <p:pic>
        <p:nvPicPr>
          <p:cNvPr id="198" name="Google Shape;198;p18"/>
          <p:cNvPicPr preferRelativeResize="0"/>
          <p:nvPr/>
        </p:nvPicPr>
        <p:blipFill rotWithShape="1">
          <a:blip r:embed="rId3">
            <a:alphaModFix/>
          </a:blip>
          <a:srcRect b="12487" l="0" r="3484" t="0"/>
          <a:stretch/>
        </p:blipFill>
        <p:spPr>
          <a:xfrm>
            <a:off x="1113100" y="3025987"/>
            <a:ext cx="1078763" cy="719995"/>
          </a:xfrm>
          <a:prstGeom prst="rect">
            <a:avLst/>
          </a:prstGeom>
          <a:noFill/>
          <a:ln>
            <a:noFill/>
          </a:ln>
        </p:spPr>
      </p:pic>
      <p:pic>
        <p:nvPicPr>
          <p:cNvPr id="199" name="Google Shape;199;p18"/>
          <p:cNvPicPr preferRelativeResize="0"/>
          <p:nvPr/>
        </p:nvPicPr>
        <p:blipFill>
          <a:blip r:embed="rId4">
            <a:alphaModFix/>
          </a:blip>
          <a:stretch>
            <a:fillRect/>
          </a:stretch>
        </p:blipFill>
        <p:spPr>
          <a:xfrm>
            <a:off x="1144425" y="1743972"/>
            <a:ext cx="1078763" cy="719994"/>
          </a:xfrm>
          <a:prstGeom prst="rect">
            <a:avLst/>
          </a:prstGeom>
          <a:noFill/>
          <a:ln>
            <a:noFill/>
          </a:ln>
        </p:spPr>
      </p:pic>
      <p:sp>
        <p:nvSpPr>
          <p:cNvPr id="200" name="Google Shape;200;p18"/>
          <p:cNvSpPr/>
          <p:nvPr/>
        </p:nvSpPr>
        <p:spPr>
          <a:xfrm>
            <a:off x="1425166" y="4090965"/>
            <a:ext cx="340844" cy="340865"/>
          </a:xfrm>
          <a:custGeom>
            <a:rect b="b" l="l" r="r" t="t"/>
            <a:pathLst>
              <a:path extrusionOk="0" fill="none" h="16222" w="16221">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cap="rnd" cmpd="sng" w="12175">
            <a:solidFill>
              <a:srgbClr val="182A2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txBox="1"/>
          <p:nvPr/>
        </p:nvSpPr>
        <p:spPr>
          <a:xfrm>
            <a:off x="2297250" y="1625775"/>
            <a:ext cx="6091500" cy="9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PROBLEM</a:t>
            </a:r>
            <a:endParaRPr>
              <a:solidFill>
                <a:srgbClr val="182A2E"/>
              </a:solidFill>
              <a:latin typeface="Didact Gothic"/>
              <a:ea typeface="Didact Gothic"/>
              <a:cs typeface="Didact Gothic"/>
              <a:sym typeface="Didact Gothic"/>
            </a:endParaRPr>
          </a:p>
          <a:p>
            <a:pPr indent="0" lvl="0" marL="0" rtl="0" algn="l">
              <a:spcBef>
                <a:spcPts val="0"/>
              </a:spcBef>
              <a:spcAft>
                <a:spcPts val="0"/>
              </a:spcAft>
              <a:buNone/>
            </a:pPr>
            <a:r>
              <a:rPr lang="en">
                <a:solidFill>
                  <a:srgbClr val="182A2E"/>
                </a:solidFill>
                <a:latin typeface="Didact Gothic"/>
                <a:ea typeface="Didact Gothic"/>
                <a:cs typeface="Didact Gothic"/>
                <a:sym typeface="Didact Gothic"/>
              </a:rPr>
              <a:t>Service Engineers fill out multi-page paper reports after maintenance on a machine is done. This results in a loss of information, costs up to three hours each time and leads to frustration of employees.</a:t>
            </a:r>
            <a:endParaRPr>
              <a:solidFill>
                <a:srgbClr val="182A2E"/>
              </a:solidFill>
              <a:latin typeface="Didact Gothic"/>
              <a:ea typeface="Didact Gothic"/>
              <a:cs typeface="Didact Gothic"/>
              <a:sym typeface="Didact Gothic"/>
            </a:endParaRPr>
          </a:p>
        </p:txBody>
      </p:sp>
      <p:cxnSp>
        <p:nvCxnSpPr>
          <p:cNvPr id="202" name="Google Shape;202;p18"/>
          <p:cNvCxnSpPr/>
          <p:nvPr/>
        </p:nvCxnSpPr>
        <p:spPr>
          <a:xfrm>
            <a:off x="1682169" y="2565416"/>
            <a:ext cx="3300" cy="359100"/>
          </a:xfrm>
          <a:prstGeom prst="straightConnector1">
            <a:avLst/>
          </a:prstGeom>
          <a:noFill/>
          <a:ln cap="flat" cmpd="sng" w="28575">
            <a:solidFill>
              <a:srgbClr val="182A2E"/>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12E58"/>
        </a:solidFill>
      </p:bgPr>
    </p:bg>
    <p:spTree>
      <p:nvGrpSpPr>
        <p:cNvPr id="206" name="Shape 206"/>
        <p:cNvGrpSpPr/>
        <p:nvPr/>
      </p:nvGrpSpPr>
      <p:grpSpPr>
        <a:xfrm>
          <a:off x="0" y="0"/>
          <a:ext cx="0" cy="0"/>
          <a:chOff x="0" y="0"/>
          <a:chExt cx="0" cy="0"/>
        </a:xfrm>
      </p:grpSpPr>
      <p:sp>
        <p:nvSpPr>
          <p:cNvPr id="207" name="Google Shape;207;p19"/>
          <p:cNvSpPr txBox="1"/>
          <p:nvPr>
            <p:ph idx="12" type="sldNum"/>
          </p:nvPr>
        </p:nvSpPr>
        <p:spPr>
          <a:xfrm>
            <a:off x="851611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08" name="Google Shape;208;p19"/>
          <p:cNvSpPr txBox="1"/>
          <p:nvPr>
            <p:ph idx="4294967295" type="title"/>
          </p:nvPr>
        </p:nvSpPr>
        <p:spPr>
          <a:xfrm>
            <a:off x="4294250" y="2053650"/>
            <a:ext cx="4296300" cy="1025400"/>
          </a:xfrm>
          <a:prstGeom prst="rect">
            <a:avLst/>
          </a:prstGeom>
          <a:ln cap="flat" cmpd="sng" w="19050">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Creating a report by speech while performing the respective task would be useful</a:t>
            </a:r>
            <a:r>
              <a:rPr b="0" lang="en" sz="1400"/>
              <a:t> - 55%</a:t>
            </a:r>
            <a:endParaRPr b="0" sz="1400"/>
          </a:p>
        </p:txBody>
      </p:sp>
      <p:sp>
        <p:nvSpPr>
          <p:cNvPr id="209" name="Google Shape;209;p19"/>
          <p:cNvSpPr txBox="1"/>
          <p:nvPr>
            <p:ph idx="4294967295" type="subTitle"/>
          </p:nvPr>
        </p:nvSpPr>
        <p:spPr>
          <a:xfrm>
            <a:off x="2017625" y="896350"/>
            <a:ext cx="6412800" cy="753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latin typeface="Montserrat"/>
                <a:ea typeface="Montserrat"/>
                <a:cs typeface="Montserrat"/>
                <a:sym typeface="Montserrat"/>
              </a:rPr>
              <a:t>Feedback received so far</a:t>
            </a:r>
            <a:endParaRPr b="1" sz="3600">
              <a:latin typeface="Montserrat"/>
              <a:ea typeface="Montserrat"/>
              <a:cs typeface="Montserrat"/>
              <a:sym typeface="Montserrat"/>
            </a:endParaRPr>
          </a:p>
        </p:txBody>
      </p:sp>
      <p:sp>
        <p:nvSpPr>
          <p:cNvPr id="210" name="Google Shape;210;p19"/>
          <p:cNvSpPr txBox="1"/>
          <p:nvPr/>
        </p:nvSpPr>
        <p:spPr>
          <a:xfrm>
            <a:off x="1665750" y="2040075"/>
            <a:ext cx="2424900" cy="89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Didact Gothic"/>
                <a:ea typeface="Didact Gothic"/>
                <a:cs typeface="Didact Gothic"/>
                <a:sym typeface="Didact Gothic"/>
              </a:rPr>
              <a:t>Service engineers from Tetra Pak</a:t>
            </a:r>
            <a:endParaRPr b="1" sz="1800">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n = 42 </a:t>
            </a:r>
            <a:endParaRPr>
              <a:latin typeface="Didact Gothic"/>
              <a:ea typeface="Didact Gothic"/>
              <a:cs typeface="Didact Gothic"/>
              <a:sym typeface="Didact Gothic"/>
            </a:endParaRPr>
          </a:p>
        </p:txBody>
      </p:sp>
      <p:sp>
        <p:nvSpPr>
          <p:cNvPr id="211" name="Google Shape;211;p19"/>
          <p:cNvSpPr txBox="1"/>
          <p:nvPr/>
        </p:nvSpPr>
        <p:spPr>
          <a:xfrm>
            <a:off x="1665750" y="3548600"/>
            <a:ext cx="2824500" cy="5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Didact Gothic"/>
                <a:ea typeface="Didact Gothic"/>
                <a:cs typeface="Didact Gothic"/>
                <a:sym typeface="Didact Gothic"/>
              </a:rPr>
              <a:t>Friends who study medicine</a:t>
            </a:r>
            <a:endParaRPr b="1" sz="1800">
              <a:latin typeface="Didact Gothic"/>
              <a:ea typeface="Didact Gothic"/>
              <a:cs typeface="Didact Gothic"/>
              <a:sym typeface="Didact Gothic"/>
            </a:endParaRPr>
          </a:p>
          <a:p>
            <a:pPr indent="0" lvl="0" marL="0" rtl="0" algn="l">
              <a:spcBef>
                <a:spcPts val="0"/>
              </a:spcBef>
              <a:spcAft>
                <a:spcPts val="0"/>
              </a:spcAft>
              <a:buNone/>
            </a:pPr>
            <a:r>
              <a:rPr lang="en">
                <a:latin typeface="Didact Gothic"/>
                <a:ea typeface="Didact Gothic"/>
                <a:cs typeface="Didact Gothic"/>
                <a:sym typeface="Didact Gothic"/>
              </a:rPr>
              <a:t>n = 5</a:t>
            </a:r>
            <a:endParaRPr>
              <a:latin typeface="Didact Gothic"/>
              <a:ea typeface="Didact Gothic"/>
              <a:cs typeface="Didact Gothic"/>
              <a:sym typeface="Didact Gothic"/>
            </a:endParaRPr>
          </a:p>
        </p:txBody>
      </p:sp>
      <p:sp>
        <p:nvSpPr>
          <p:cNvPr id="212" name="Google Shape;212;p19"/>
          <p:cNvSpPr txBox="1"/>
          <p:nvPr>
            <p:ph idx="4294967295" type="title"/>
          </p:nvPr>
        </p:nvSpPr>
        <p:spPr>
          <a:xfrm>
            <a:off x="4294250" y="3548600"/>
            <a:ext cx="4296300" cy="1025400"/>
          </a:xfrm>
          <a:prstGeom prst="rect">
            <a:avLst/>
          </a:prstGeom>
          <a:ln cap="flat" cmpd="sng" w="19050">
            <a:solidFill>
              <a:srgbClr val="000000"/>
            </a:solidFill>
            <a:prstDash val="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If you can make writing doctor’s letters suck just a little bit less, you’ll make a fortune with us</a:t>
            </a:r>
            <a:r>
              <a:rPr b="0" lang="en" sz="1800"/>
              <a:t> </a:t>
            </a:r>
            <a:r>
              <a:rPr b="0" lang="en" sz="1400"/>
              <a:t>- 100%</a:t>
            </a:r>
            <a:endParaRPr b="0" sz="1400"/>
          </a:p>
        </p:txBody>
      </p:sp>
      <p:pic>
        <p:nvPicPr>
          <p:cNvPr id="213" name="Google Shape;213;p19"/>
          <p:cNvPicPr preferRelativeResize="0"/>
          <p:nvPr/>
        </p:nvPicPr>
        <p:blipFill>
          <a:blip r:embed="rId3">
            <a:alphaModFix/>
          </a:blip>
          <a:stretch>
            <a:fillRect/>
          </a:stretch>
        </p:blipFill>
        <p:spPr>
          <a:xfrm>
            <a:off x="547750" y="3604100"/>
            <a:ext cx="914400" cy="914400"/>
          </a:xfrm>
          <a:prstGeom prst="rect">
            <a:avLst/>
          </a:prstGeom>
          <a:noFill/>
          <a:ln>
            <a:noFill/>
          </a:ln>
        </p:spPr>
      </p:pic>
      <p:pic>
        <p:nvPicPr>
          <p:cNvPr id="214" name="Google Shape;214;p19"/>
          <p:cNvPicPr preferRelativeResize="0"/>
          <p:nvPr/>
        </p:nvPicPr>
        <p:blipFill>
          <a:blip r:embed="rId4">
            <a:alphaModFix/>
          </a:blip>
          <a:stretch>
            <a:fillRect/>
          </a:stretch>
        </p:blipFill>
        <p:spPr>
          <a:xfrm>
            <a:off x="547750" y="2109150"/>
            <a:ext cx="914400" cy="91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nymed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